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1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5165" autoAdjust="0"/>
  </p:normalViewPr>
  <p:slideViewPr>
    <p:cSldViewPr snapToGrid="0">
      <p:cViewPr varScale="1">
        <p:scale>
          <a:sx n="80" d="100"/>
          <a:sy n="80" d="100"/>
        </p:scale>
        <p:origin x="773" y="67"/>
      </p:cViewPr>
      <p:guideLst/>
    </p:cSldViewPr>
  </p:slideViewPr>
  <p:outlineViewPr>
    <p:cViewPr>
      <p:scale>
        <a:sx n="33" d="100"/>
        <a:sy n="33" d="100"/>
      </p:scale>
      <p:origin x="0" y="-46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658FC9-5065-4977-ADE3-8C987B6FFB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7BB8379-B81E-44C3-9985-239E0FE16E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3CC0B72-24BB-479C-A8C5-6D88542D7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701FA8-7362-4BAC-82CF-52DAF0678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55EDE7C-80F4-4D5E-97D1-397F74833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629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1703F1-D669-478D-AFB8-C4FDD74BF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305C7AE-AB67-43EE-8486-C1AC9AD7B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C0AA281-B5D0-4187-9A19-EB9AEFE75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09D806F-1FF7-4531-82E7-146F78DD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5FF3135-73B3-471E-AF9B-B5A53327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738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5DE9BB9-60A6-4814-9DC6-3D32F4FE17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96FD169-0625-4527-BDB0-4FD32D682B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F15A3F-79F3-4F04-9DCC-CC9E1438A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5BE559-6920-45C9-8BDC-0690418C6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D894D9A-5BFF-4F86-B66E-1044B108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452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3273F5E-3CE7-4DD4-B965-185E0D808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F6BF8DA-E760-494D-A59B-7747F70B3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89029E-3561-4EFE-8A94-54B542DB5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A94FD23-7944-424C-BA5D-7AE718FF7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A7D860-D006-483B-B26B-911048F3A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57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F70514-53F4-4934-B058-FF4011C56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772191C-F2CB-4B43-8131-719F9C881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3839035-3CAD-48C5-879E-C280AA82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AB31CD7-0E02-493B-B19D-E78D41503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D55DDB5-7D3F-4272-8AB0-C74E652B0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8283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0E2765-32D1-4B37-8DD9-71C2D7E13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C13E08-4C72-4906-BF9E-92F3920C03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7FFA666-CBC1-4C49-8FC1-61295C4AE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CFB20F0-DE2D-4C66-91FF-02FB5B90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21F9E59-06AD-4A72-AB41-4467A1724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159833D-95C4-46EA-9295-15C8A19F7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8715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B424D8-C86C-446A-B8E0-029DC4B2E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2C6C3F5-6593-4311-86CE-9759703D0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0DB302-8A6B-43E1-9D11-ABD784049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A362CCE-5AA8-4D8D-BB34-FE4475B024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C251243-F6E5-45EF-AE92-4BAA8F59A0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B4027F2-A5E8-447B-BAD5-D3316268F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B752BE3-2559-4B78-A549-032C48C2F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B4BA153-5841-475E-B312-ADFB4250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365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51C73B-2037-4C79-B23D-F784C38FC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D91EAB8-35CB-487F-95E0-BDB057182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FD6ECB8-035E-4D66-AFC9-B67AEB5D2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FDC864A-BA77-4E9B-864E-C91B3126B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9829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98A57A6-3803-4345-98F0-FEBC43C9A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1D415D2-052C-4973-B8FE-AC5562167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1F3E370-503A-4C26-BB6E-CF130235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201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1715AB-03F3-4E2B-913E-172D199CF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1269A3-D80F-463B-ABC8-42349E6B6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1564815-DC23-42C7-9CB9-2B3C3E812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C5EF71D-FDF9-46EB-BF41-0A619671A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52FE95-B7AB-4AEF-AC53-B02A00A7E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D1C2344-289C-4B68-90D8-D681F7062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663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5DBAFC-0876-41B7-8EB1-6F2B88E6D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CB4F665-E742-4CA8-979E-9EC66F7BA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83F74CC-BCF6-47BD-AEAF-D7D508F683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32A463D-B362-4967-9955-F7EF76AAB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07E4182-CB8E-4DA6-AE58-73769ACFE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2BBA254-3512-4D7D-BC89-32B84E30A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0933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55001B1-6AF6-43CE-9795-AA5E1A427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5EF37A2-C62B-46A3-970C-32FAA278BA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9E4FD1-AB93-4DB5-ADF4-5BBD9A325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22746-A6B4-4BF8-9B72-4B8815793B9E}" type="datetimeFigureOut">
              <a:rPr lang="pl-PL" smtClean="0"/>
              <a:t>15.10.2025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62DFD5E-F089-456B-9744-B6148B6B2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322E9FC-AA86-4B0A-A9E8-53638C56E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6AE8C-2114-4DB0-98B7-78742739C0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152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kchojnacka@ibch.poznan.pl" TargetMode="External"/><Relationship Id="rId2" Type="http://schemas.openxmlformats.org/officeDocument/2006/relationships/hyperlink" Target="mailto:prom@ibch.poznan.pl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4400" b="1" dirty="0"/>
              <a:t>Information </a:t>
            </a:r>
            <a:r>
              <a:rPr lang="pl-PL" sz="4400" b="1" dirty="0" err="1"/>
              <a:t>meeting</a:t>
            </a:r>
            <a:br>
              <a:rPr lang="pl-PL" sz="4400" b="1" dirty="0"/>
            </a:br>
            <a:r>
              <a:rPr lang="pl-PL" sz="4400" b="1" dirty="0"/>
              <a:t>NAWA PROM 2025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Katarzyna Chojnacka</a:t>
            </a:r>
          </a:p>
          <a:p>
            <a:r>
              <a:rPr lang="pl-PL" dirty="0"/>
              <a:t>13.10.2025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54275" y="5735637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85B89DE-8202-454C-BD8B-74E79F76E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432" y="3124201"/>
            <a:ext cx="2646437" cy="198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21" y="1122363"/>
            <a:ext cx="10842171" cy="329919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1" dirty="0"/>
              <a:t>Examples - </a:t>
            </a:r>
            <a:r>
              <a:rPr lang="pl-PL" sz="2400" b="1" dirty="0" err="1"/>
              <a:t>mobility</a:t>
            </a:r>
            <a:r>
              <a:rPr lang="en-US" sz="2400" b="1" dirty="0"/>
              <a:t> from ICHB PA</a:t>
            </a:r>
            <a:r>
              <a:rPr lang="pl-PL" sz="2400" b="1" dirty="0"/>
              <a:t>S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 lnSpcReduction="10000"/>
          </a:bodyPr>
          <a:lstStyle/>
          <a:p>
            <a:pPr algn="l"/>
            <a:r>
              <a:rPr lang="pl-PL" sz="1800" b="1" dirty="0"/>
              <a:t>1. </a:t>
            </a:r>
            <a:r>
              <a:rPr lang="en-US" sz="1800" b="1" dirty="0"/>
              <a:t>A PhD student from IBCH PA</a:t>
            </a:r>
            <a:r>
              <a:rPr lang="pl-PL" sz="1800" b="1" dirty="0"/>
              <a:t>S</a:t>
            </a:r>
            <a:r>
              <a:rPr lang="en-US" sz="1800" b="1" dirty="0"/>
              <a:t> goes on a 30-day internship in </a:t>
            </a:r>
            <a:r>
              <a:rPr lang="en-US" sz="1800" b="1" dirty="0" err="1"/>
              <a:t>Greec</a:t>
            </a:r>
            <a:r>
              <a:rPr lang="pl-PL" sz="1800" b="1" dirty="0"/>
              <a:t>e</a:t>
            </a:r>
          </a:p>
          <a:p>
            <a:pPr algn="l"/>
            <a:r>
              <a:rPr lang="en-US" sz="1800" i="1" dirty="0"/>
              <a:t>Scholarship + travel costs + accommodation and living costs</a:t>
            </a:r>
            <a:endParaRPr lang="pl-PL" sz="1800" i="1" dirty="0"/>
          </a:p>
          <a:p>
            <a:pPr algn="l"/>
            <a:r>
              <a:rPr lang="pl-PL" sz="1800" dirty="0" err="1"/>
              <a:t>Financing</a:t>
            </a:r>
            <a:r>
              <a:rPr lang="pl-PL" sz="1800" dirty="0"/>
              <a:t> from PROM: 125 PLN*30  + 2000 zł + 6000= 3750 + 2000 + 6000= 11 750 PLN</a:t>
            </a:r>
          </a:p>
          <a:p>
            <a:pPr algn="l"/>
            <a:endParaRPr lang="pl-PL" sz="1800" dirty="0"/>
          </a:p>
          <a:p>
            <a:pPr algn="l"/>
            <a:r>
              <a:rPr lang="pl-PL" sz="1800" b="1" dirty="0"/>
              <a:t>2. </a:t>
            </a:r>
            <a:r>
              <a:rPr lang="en-US" sz="1800" b="1" dirty="0"/>
              <a:t>A </a:t>
            </a:r>
            <a:r>
              <a:rPr lang="pl-PL" sz="1800" b="1" dirty="0" err="1"/>
              <a:t>researcher</a:t>
            </a:r>
            <a:r>
              <a:rPr lang="en-US" sz="1800" b="1" dirty="0"/>
              <a:t> from IBCH PA</a:t>
            </a:r>
            <a:r>
              <a:rPr lang="pl-PL" sz="1800" b="1" dirty="0"/>
              <a:t>S</a:t>
            </a:r>
            <a:r>
              <a:rPr lang="en-US" sz="1800" b="1" dirty="0"/>
              <a:t> (</a:t>
            </a:r>
            <a:r>
              <a:rPr lang="pl-PL" sz="1800" b="1" dirty="0"/>
              <a:t>holding</a:t>
            </a:r>
            <a:r>
              <a:rPr lang="en-US" sz="1800" b="1" dirty="0"/>
              <a:t> PhD) goes on a 7-day study visit to Spain</a:t>
            </a:r>
            <a:endParaRPr lang="pl-PL" sz="1800" b="1" dirty="0"/>
          </a:p>
          <a:p>
            <a:pPr algn="l"/>
            <a:r>
              <a:rPr lang="pl-PL" sz="1800" dirty="0" err="1"/>
              <a:t>Financing</a:t>
            </a:r>
            <a:r>
              <a:rPr lang="pl-PL" sz="1800" dirty="0"/>
              <a:t> from PROM : 250 PLN*7 + 3000  zł + 400 PLN*7= 1750 zł + 3000 + 2800= 7 550 PLN</a:t>
            </a:r>
          </a:p>
          <a:p>
            <a:pPr algn="l"/>
            <a:endParaRPr lang="pl-PL" sz="1800" dirty="0"/>
          </a:p>
          <a:p>
            <a:pPr algn="l"/>
            <a:r>
              <a:rPr lang="pl-PL" sz="1800" b="1" dirty="0"/>
              <a:t>3. </a:t>
            </a:r>
            <a:r>
              <a:rPr lang="en-US" sz="1800" b="1" dirty="0"/>
              <a:t>A technical </a:t>
            </a:r>
            <a:r>
              <a:rPr lang="pl-PL" sz="1800" b="1" dirty="0" err="1"/>
              <a:t>employee</a:t>
            </a:r>
            <a:r>
              <a:rPr lang="en-US" sz="1800" b="1" dirty="0"/>
              <a:t> (</a:t>
            </a:r>
            <a:r>
              <a:rPr lang="pl-PL" sz="1800" b="1" dirty="0"/>
              <a:t>holding </a:t>
            </a:r>
            <a:r>
              <a:rPr lang="en-US" sz="1800" b="1" dirty="0"/>
              <a:t>PhD) goes on a 7-day training course in the Czech Republic</a:t>
            </a:r>
            <a:endParaRPr lang="pl-PL" sz="1800" b="1" dirty="0"/>
          </a:p>
          <a:p>
            <a:pPr algn="l"/>
            <a:r>
              <a:rPr lang="pl-PL" sz="1800" dirty="0" err="1"/>
              <a:t>Financing</a:t>
            </a:r>
            <a:r>
              <a:rPr lang="pl-PL" sz="1800" dirty="0"/>
              <a:t> from PROM : 250 PLN*7 + 1500 + 400 PLN*7= 1750 + 1500 + 2800= 6 050 PLN</a:t>
            </a:r>
          </a:p>
          <a:p>
            <a:pPr algn="l"/>
            <a:r>
              <a:rPr lang="en-US" sz="1800" b="1" dirty="0"/>
              <a:t>plus training registration fee </a:t>
            </a:r>
            <a:r>
              <a:rPr lang="en-US" sz="1800" dirty="0"/>
              <a:t>(up to €2,500) - billed at actual costs</a:t>
            </a:r>
            <a:endParaRPr lang="pl-PL" sz="18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215640" y="5973048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05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21" y="1122363"/>
            <a:ext cx="10842171" cy="329919"/>
          </a:xfrm>
        </p:spPr>
        <p:txBody>
          <a:bodyPr>
            <a:normAutofit fontScale="90000"/>
          </a:bodyPr>
          <a:lstStyle/>
          <a:p>
            <a:pPr algn="l"/>
            <a:r>
              <a:rPr lang="pl-PL" sz="2400" b="1" dirty="0" err="1"/>
              <a:t>Examples</a:t>
            </a:r>
            <a:r>
              <a:rPr lang="pl-PL" sz="2400" b="1" dirty="0"/>
              <a:t> – </a:t>
            </a:r>
            <a:r>
              <a:rPr lang="pl-PL" sz="2400" b="1" dirty="0" err="1"/>
              <a:t>mobility</a:t>
            </a:r>
            <a:r>
              <a:rPr lang="pl-PL" sz="2400" b="1" dirty="0"/>
              <a:t> to the IBCH PAS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/>
          </a:bodyPr>
          <a:lstStyle/>
          <a:p>
            <a:pPr algn="l"/>
            <a:r>
              <a:rPr lang="pl-PL" sz="1800" b="1" dirty="0"/>
              <a:t>1. </a:t>
            </a:r>
            <a:r>
              <a:rPr lang="en-US" sz="1800" b="1" dirty="0"/>
              <a:t>A PhD student from France is coming for a 7-day internship</a:t>
            </a:r>
            <a:endParaRPr lang="pl-PL" sz="1800" b="1" dirty="0"/>
          </a:p>
          <a:p>
            <a:pPr algn="l"/>
            <a:r>
              <a:rPr lang="en-US" sz="1800" i="1" dirty="0"/>
              <a:t>Scholarship + travel costs + accommodation and living costs</a:t>
            </a:r>
            <a:endParaRPr lang="pl-PL" sz="1800" i="1" dirty="0"/>
          </a:p>
          <a:p>
            <a:pPr algn="l"/>
            <a:r>
              <a:rPr lang="pl-PL" sz="1800" dirty="0" err="1"/>
              <a:t>Financing</a:t>
            </a:r>
            <a:r>
              <a:rPr lang="pl-PL" sz="1800" dirty="0"/>
              <a:t> from PROM: 125 zł*7  + 2000 zł + 300 zł*7= 875 + 2000 + 2100 = 4 975 zł</a:t>
            </a:r>
          </a:p>
          <a:p>
            <a:pPr algn="l"/>
            <a:endParaRPr lang="pl-PL" sz="1800" dirty="0"/>
          </a:p>
          <a:p>
            <a:pPr algn="l"/>
            <a:r>
              <a:rPr lang="pl-PL" sz="1800" b="1" dirty="0"/>
              <a:t>2. A student from the UK </a:t>
            </a:r>
            <a:r>
              <a:rPr lang="pl-PL" sz="1800" b="1" dirty="0" err="1"/>
              <a:t>is</a:t>
            </a:r>
            <a:r>
              <a:rPr lang="pl-PL" sz="1800" b="1" dirty="0"/>
              <a:t> coming for a 7-day </a:t>
            </a:r>
            <a:r>
              <a:rPr lang="pl-PL" sz="1800" b="1" dirty="0" err="1"/>
              <a:t>internship</a:t>
            </a:r>
            <a:endParaRPr lang="pl-PL" sz="1800" b="1" dirty="0"/>
          </a:p>
          <a:p>
            <a:pPr algn="l"/>
            <a:r>
              <a:rPr lang="pl-PL" sz="1800" dirty="0" err="1"/>
              <a:t>Financing</a:t>
            </a:r>
            <a:r>
              <a:rPr lang="pl-PL" sz="1800" dirty="0"/>
              <a:t> from PROM: 75 zł*7 + 2000  zł + 300 zł*7= 525 + 2000 + 2100= 4 625 zł</a:t>
            </a:r>
          </a:p>
          <a:p>
            <a:pPr algn="l"/>
            <a:endParaRPr lang="pl-PL" sz="1800" dirty="0"/>
          </a:p>
          <a:p>
            <a:pPr algn="l"/>
            <a:r>
              <a:rPr lang="pl-PL" sz="1800" b="1" dirty="0"/>
              <a:t>3. A </a:t>
            </a:r>
            <a:r>
              <a:rPr lang="pl-PL" sz="1800" b="1" dirty="0" err="1"/>
              <a:t>researcher</a:t>
            </a:r>
            <a:r>
              <a:rPr lang="pl-PL" sz="1800" b="1" dirty="0"/>
              <a:t> (holding </a:t>
            </a:r>
            <a:r>
              <a:rPr lang="pl-PL" sz="1800" b="1" dirty="0" err="1"/>
              <a:t>PhD</a:t>
            </a:r>
            <a:r>
              <a:rPr lang="pl-PL" sz="1800" b="1" dirty="0"/>
              <a:t>) from </a:t>
            </a:r>
            <a:r>
              <a:rPr lang="pl-PL" sz="1800" b="1" dirty="0" err="1"/>
              <a:t>Italy</a:t>
            </a:r>
            <a:r>
              <a:rPr lang="pl-PL" sz="1800" b="1" dirty="0"/>
              <a:t> </a:t>
            </a:r>
            <a:r>
              <a:rPr lang="pl-PL" sz="1800" b="1" dirty="0" err="1"/>
              <a:t>is</a:t>
            </a:r>
            <a:r>
              <a:rPr lang="pl-PL" sz="1800" b="1" dirty="0"/>
              <a:t> coming for a 7-day </a:t>
            </a:r>
            <a:r>
              <a:rPr lang="pl-PL" sz="1800" b="1" dirty="0" err="1"/>
              <a:t>internship</a:t>
            </a:r>
            <a:endParaRPr lang="pl-PL" sz="1800" b="1" dirty="0"/>
          </a:p>
          <a:p>
            <a:pPr algn="l"/>
            <a:r>
              <a:rPr lang="pl-PL" sz="1800" dirty="0" err="1"/>
              <a:t>Financing</a:t>
            </a:r>
            <a:r>
              <a:rPr lang="pl-PL" sz="1800" dirty="0"/>
              <a:t> from PROM: 250 zł*7 + 2000 + 300 zł*7= 1750 + 2000 + 2100= 5 850 zł </a:t>
            </a:r>
          </a:p>
          <a:p>
            <a:pPr algn="l"/>
            <a:endParaRPr lang="pl-PL" sz="18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08305" y="5851333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39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21" y="1122363"/>
            <a:ext cx="10842171" cy="329919"/>
          </a:xfrm>
        </p:spPr>
        <p:txBody>
          <a:bodyPr>
            <a:normAutofit fontScale="90000"/>
          </a:bodyPr>
          <a:lstStyle/>
          <a:p>
            <a:pPr algn="l"/>
            <a:r>
              <a:rPr lang="pl-PL" sz="2400" b="1" dirty="0" err="1"/>
              <a:t>Additional</a:t>
            </a:r>
            <a:r>
              <a:rPr lang="pl-PL" sz="2400" b="1" dirty="0"/>
              <a:t> </a:t>
            </a:r>
            <a:r>
              <a:rPr lang="pl-PL" sz="2400" b="1" dirty="0" err="1"/>
              <a:t>information</a:t>
            </a:r>
            <a:endParaRPr lang="pl-PL" sz="24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r>
              <a:rPr lang="pl-PL" sz="1800" b="1" dirty="0" err="1"/>
              <a:t>Recruitment</a:t>
            </a:r>
            <a:r>
              <a:rPr lang="pl-PL" sz="1800" b="1" dirty="0"/>
              <a:t> for </a:t>
            </a:r>
            <a:r>
              <a:rPr lang="pl-PL" sz="1800" b="1" dirty="0" err="1"/>
              <a:t>mobilities</a:t>
            </a:r>
            <a:r>
              <a:rPr lang="pl-PL" sz="1800" b="1" dirty="0"/>
              <a:t> - </a:t>
            </a:r>
            <a:r>
              <a:rPr lang="pl-PL" sz="1800" dirty="0" err="1"/>
              <a:t>competition</a:t>
            </a:r>
            <a:r>
              <a:rPr lang="pl-PL" sz="1800" dirty="0"/>
              <a:t> (</a:t>
            </a:r>
            <a:r>
              <a:rPr lang="pl-PL" sz="1800" dirty="0" err="1"/>
              <a:t>Recruitment</a:t>
            </a:r>
            <a:r>
              <a:rPr lang="pl-PL" sz="1800" dirty="0"/>
              <a:t> </a:t>
            </a:r>
            <a:r>
              <a:rPr lang="pl-PL" sz="1800" dirty="0" err="1"/>
              <a:t>Committee</a:t>
            </a:r>
            <a:r>
              <a:rPr lang="pl-PL" sz="1800" dirty="0"/>
              <a:t>: dr hab. Magdalena Łuczak, prof. ICHB PAN, prof. Anna Pasternak, prof. Piotr Kozłowski) - </a:t>
            </a:r>
            <a:r>
              <a:rPr lang="pl-PL" sz="1800" dirty="0" err="1"/>
              <a:t>November</a:t>
            </a:r>
            <a:r>
              <a:rPr lang="pl-PL" sz="1800" dirty="0"/>
              <a:t> 2025 (</a:t>
            </a:r>
            <a:r>
              <a:rPr lang="pl-PL" sz="1800" dirty="0" err="1"/>
              <a:t>further</a:t>
            </a:r>
            <a:r>
              <a:rPr lang="pl-PL" sz="1800" dirty="0"/>
              <a:t> </a:t>
            </a:r>
            <a:r>
              <a:rPr lang="pl-PL" sz="1800" dirty="0" err="1"/>
              <a:t>recruitments</a:t>
            </a:r>
            <a:r>
              <a:rPr lang="pl-PL" sz="1800" dirty="0"/>
              <a:t> </a:t>
            </a:r>
            <a:r>
              <a:rPr lang="pl-PL" sz="1800" dirty="0" err="1"/>
              <a:t>possible</a:t>
            </a:r>
            <a:r>
              <a:rPr lang="pl-PL" sz="1800" dirty="0"/>
              <a:t> in 2026 </a:t>
            </a:r>
            <a:r>
              <a:rPr lang="pl-PL" sz="1800" dirty="0" err="1"/>
              <a:t>while</a:t>
            </a:r>
            <a:r>
              <a:rPr lang="pl-PL" sz="1800" dirty="0"/>
              <a:t> </a:t>
            </a:r>
            <a:r>
              <a:rPr lang="pl-PL" sz="1800" dirty="0" err="1"/>
              <a:t>funds</a:t>
            </a:r>
            <a:r>
              <a:rPr lang="pl-PL" sz="1800" dirty="0"/>
              <a:t> </a:t>
            </a:r>
            <a:r>
              <a:rPr lang="pl-PL" sz="1800" dirty="0" err="1"/>
              <a:t>last</a:t>
            </a:r>
            <a:r>
              <a:rPr lang="pl-PL" sz="1800" dirty="0"/>
              <a:t>)</a:t>
            </a:r>
          </a:p>
          <a:p>
            <a:pPr algn="l"/>
            <a:r>
              <a:rPr lang="pl-PL" sz="1800" dirty="0"/>
              <a:t>Application form</a:t>
            </a:r>
          </a:p>
          <a:p>
            <a:pPr algn="l"/>
            <a:r>
              <a:rPr lang="pl-PL" sz="1800" b="1" dirty="0"/>
              <a:t>1 person= 1 </a:t>
            </a:r>
            <a:r>
              <a:rPr lang="pl-PL" sz="1800" b="1" dirty="0" err="1"/>
              <a:t>mobility</a:t>
            </a:r>
            <a:r>
              <a:rPr lang="pl-PL" sz="1800" dirty="0"/>
              <a:t>, but </a:t>
            </a:r>
            <a:r>
              <a:rPr lang="pl-PL" sz="1800" dirty="0" err="1"/>
              <a:t>you</a:t>
            </a:r>
            <a:r>
              <a:rPr lang="pl-PL" sz="1800" dirty="0"/>
              <a:t> </a:t>
            </a:r>
            <a:r>
              <a:rPr lang="pl-PL" sz="1800" dirty="0" err="1"/>
              <a:t>can</a:t>
            </a:r>
            <a:r>
              <a:rPr lang="pl-PL" sz="1800" dirty="0"/>
              <a:t> </a:t>
            </a:r>
            <a:r>
              <a:rPr lang="pl-PL" sz="1800" dirty="0" err="1"/>
              <a:t>apply</a:t>
            </a:r>
            <a:r>
              <a:rPr lang="pl-PL" sz="1800" dirty="0"/>
              <a:t> for </a:t>
            </a:r>
            <a:r>
              <a:rPr lang="pl-PL" sz="1800" dirty="0" err="1"/>
              <a:t>more</a:t>
            </a:r>
            <a:r>
              <a:rPr lang="pl-PL" sz="1800" dirty="0"/>
              <a:t> </a:t>
            </a:r>
            <a:r>
              <a:rPr lang="pl-PL" sz="1800" dirty="0" err="1"/>
              <a:t>mobilities</a:t>
            </a:r>
            <a:endParaRPr lang="pl-PL" sz="1800" dirty="0"/>
          </a:p>
          <a:p>
            <a:pPr algn="l"/>
            <a:r>
              <a:rPr lang="en-US" sz="1800" dirty="0"/>
              <a:t>Goal: equalizing opportunities, increasing accessibility and diversity of mobility</a:t>
            </a:r>
            <a:endParaRPr lang="pl-PL" sz="1800" dirty="0"/>
          </a:p>
          <a:p>
            <a:pPr algn="l"/>
            <a:r>
              <a:rPr lang="pl-PL" sz="1800" dirty="0" err="1"/>
              <a:t>Criteria</a:t>
            </a:r>
            <a:r>
              <a:rPr lang="pl-PL" sz="1800" dirty="0"/>
              <a:t>: </a:t>
            </a:r>
            <a:r>
              <a:rPr lang="en-US" sz="1800" dirty="0"/>
              <a:t>date of departure, usefulness for </a:t>
            </a:r>
            <a:r>
              <a:rPr lang="pl-PL" sz="1800" dirty="0" err="1"/>
              <a:t>your</a:t>
            </a:r>
            <a:r>
              <a:rPr lang="pl-PL" sz="1800" dirty="0"/>
              <a:t> </a:t>
            </a:r>
            <a:r>
              <a:rPr lang="en-US" sz="1800" dirty="0"/>
              <a:t>professional development and the Institute</a:t>
            </a:r>
            <a:endParaRPr lang="pl-PL" sz="1800" dirty="0"/>
          </a:p>
          <a:p>
            <a:pPr algn="l"/>
            <a:endParaRPr lang="pl-PL" sz="1800" dirty="0"/>
          </a:p>
          <a:p>
            <a:pPr algn="l"/>
            <a:r>
              <a:rPr lang="pl-PL" sz="1800" b="1" dirty="0"/>
              <a:t>2. </a:t>
            </a:r>
            <a:r>
              <a:rPr lang="en-US" sz="1800" b="1" dirty="0"/>
              <a:t>Recruitment for incoming students - </a:t>
            </a:r>
            <a:r>
              <a:rPr lang="en-US" sz="1800" dirty="0"/>
              <a:t>we encourage you to invite students/PhD students/staff from foreign institutions with which you cooperate; please help us disseminate information </a:t>
            </a:r>
            <a:r>
              <a:rPr lang="pl-PL" sz="1800" dirty="0"/>
              <a:t>on </a:t>
            </a:r>
            <a:r>
              <a:rPr lang="pl-PL" sz="1800" dirty="0" err="1"/>
              <a:t>free</a:t>
            </a:r>
            <a:r>
              <a:rPr lang="en-US" sz="1800" dirty="0"/>
              <a:t> internships</a:t>
            </a:r>
            <a:endParaRPr lang="pl-PL" sz="18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770912" y="5973048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20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21" y="1122363"/>
            <a:ext cx="10842171" cy="329919"/>
          </a:xfrm>
        </p:spPr>
        <p:txBody>
          <a:bodyPr>
            <a:normAutofit fontScale="90000"/>
          </a:bodyPr>
          <a:lstStyle/>
          <a:p>
            <a:pPr algn="l"/>
            <a:r>
              <a:rPr lang="pl-PL" sz="2400" b="1" dirty="0" err="1"/>
              <a:t>Inconveniences</a:t>
            </a:r>
            <a:endParaRPr lang="pl-PL" sz="24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/>
          </a:bodyPr>
          <a:lstStyle/>
          <a:p>
            <a:pPr marL="285750" indent="-285750" algn="l">
              <a:buFontTx/>
              <a:buChar char="-"/>
            </a:pPr>
            <a:r>
              <a:rPr lang="pl-PL" sz="1800" dirty="0"/>
              <a:t>Time (</a:t>
            </a:r>
            <a:r>
              <a:rPr lang="pl-PL" sz="1800" dirty="0" err="1"/>
              <a:t>timeframe</a:t>
            </a:r>
            <a:r>
              <a:rPr lang="pl-PL" sz="1800" dirty="0"/>
              <a:t>)</a:t>
            </a:r>
          </a:p>
          <a:p>
            <a:pPr marL="285750" indent="-285750" algn="l">
              <a:buFontTx/>
              <a:buChar char="-"/>
            </a:pPr>
            <a:r>
              <a:rPr lang="pl-PL" sz="1800" dirty="0" err="1"/>
              <a:t>Attracting</a:t>
            </a:r>
            <a:r>
              <a:rPr lang="pl-PL" sz="1800" dirty="0"/>
              <a:t> </a:t>
            </a:r>
            <a:r>
              <a:rPr lang="pl-PL" sz="1800" dirty="0" err="1"/>
              <a:t>participants</a:t>
            </a:r>
            <a:r>
              <a:rPr lang="pl-PL" sz="1800" dirty="0"/>
              <a:t> from </a:t>
            </a:r>
            <a:r>
              <a:rPr lang="pl-PL" sz="1800" dirty="0" err="1"/>
              <a:t>abroad</a:t>
            </a:r>
            <a:endParaRPr lang="pl-PL" sz="1800" dirty="0"/>
          </a:p>
          <a:p>
            <a:pPr marL="285750" indent="-285750" algn="l">
              <a:buFontTx/>
              <a:buChar char="-"/>
            </a:pPr>
            <a:r>
              <a:rPr lang="pl-PL" sz="1800" dirty="0" err="1"/>
              <a:t>Bureaucracy</a:t>
            </a:r>
            <a:endParaRPr lang="pl-PL" sz="1800" dirty="0"/>
          </a:p>
          <a:p>
            <a:pPr algn="l"/>
            <a:r>
              <a:rPr lang="pl-PL" sz="1800" dirty="0"/>
              <a:t>FERS: </a:t>
            </a:r>
            <a:r>
              <a:rPr lang="en-US" sz="1800" dirty="0"/>
              <a:t>European Funds for Social Development, hence the large number of documents</a:t>
            </a:r>
            <a:endParaRPr lang="pl-PL" sz="1800" dirty="0"/>
          </a:p>
          <a:p>
            <a:pPr algn="l"/>
            <a:endParaRPr lang="pl-PL" sz="1800" dirty="0"/>
          </a:p>
          <a:p>
            <a:pPr algn="l"/>
            <a:r>
              <a:rPr lang="en-US" sz="1800" dirty="0"/>
              <a:t> </a:t>
            </a:r>
            <a:r>
              <a:rPr lang="pl-PL" sz="1800" dirty="0"/>
              <a:t>I </a:t>
            </a:r>
            <a:r>
              <a:rPr lang="en-US" sz="1800" dirty="0"/>
              <a:t>am joining the program = I will be understanding of the formal procedures</a:t>
            </a:r>
            <a:endParaRPr lang="pl-PL" sz="18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644788" y="5851333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21" y="1122363"/>
            <a:ext cx="10842171" cy="329919"/>
          </a:xfrm>
        </p:spPr>
        <p:txBody>
          <a:bodyPr>
            <a:normAutofit fontScale="90000"/>
          </a:bodyPr>
          <a:lstStyle/>
          <a:p>
            <a:pPr algn="l"/>
            <a:r>
              <a:rPr lang="pl-PL" sz="2400" b="1" dirty="0" err="1"/>
              <a:t>Summary</a:t>
            </a:r>
            <a:endParaRPr lang="pl-PL" sz="24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/>
          </a:bodyPr>
          <a:lstStyle/>
          <a:p>
            <a:pPr marL="285750" indent="-285750" algn="l">
              <a:buFontTx/>
              <a:buChar char="-"/>
            </a:pPr>
            <a:r>
              <a:rPr lang="pl-PL" sz="1800" dirty="0" err="1"/>
              <a:t>Short</a:t>
            </a:r>
            <a:r>
              <a:rPr lang="pl-PL" sz="1800" dirty="0"/>
              <a:t>-term </a:t>
            </a:r>
            <a:r>
              <a:rPr lang="pl-PL" sz="1800" dirty="0" err="1"/>
              <a:t>mobilities</a:t>
            </a:r>
            <a:endParaRPr lang="pl-PL" sz="1800" dirty="0"/>
          </a:p>
          <a:p>
            <a:pPr marL="285750" indent="-285750" algn="l">
              <a:buFontTx/>
              <a:buChar char="-"/>
            </a:pPr>
            <a:r>
              <a:rPr lang="pl-PL" sz="1800" dirty="0" err="1"/>
              <a:t>till</a:t>
            </a:r>
            <a:r>
              <a:rPr lang="pl-PL" sz="1800" dirty="0"/>
              <a:t> 31.08.2026</a:t>
            </a:r>
          </a:p>
          <a:p>
            <a:pPr marL="285750" indent="-285750" algn="l">
              <a:buFontTx/>
              <a:buChar char="-"/>
            </a:pPr>
            <a:r>
              <a:rPr lang="pl-PL" sz="1800" dirty="0"/>
              <a:t>1 person=1 </a:t>
            </a:r>
            <a:r>
              <a:rPr lang="pl-PL" sz="1800" dirty="0" err="1"/>
              <a:t>mobility</a:t>
            </a:r>
            <a:r>
              <a:rPr lang="pl-PL" sz="1800" dirty="0"/>
              <a:t> (but </a:t>
            </a:r>
            <a:r>
              <a:rPr lang="pl-PL" sz="1800" dirty="0" err="1"/>
              <a:t>you</a:t>
            </a:r>
            <a:r>
              <a:rPr lang="pl-PL" sz="1800" dirty="0"/>
              <a:t> </a:t>
            </a:r>
            <a:r>
              <a:rPr lang="pl-PL" sz="1800" dirty="0" err="1"/>
              <a:t>can</a:t>
            </a:r>
            <a:r>
              <a:rPr lang="pl-PL" sz="1800" dirty="0"/>
              <a:t> </a:t>
            </a:r>
            <a:r>
              <a:rPr lang="pl-PL" sz="1800" dirty="0" err="1"/>
              <a:t>apply</a:t>
            </a:r>
            <a:r>
              <a:rPr lang="pl-PL" sz="1800" dirty="0"/>
              <a:t> for </a:t>
            </a:r>
            <a:r>
              <a:rPr lang="pl-PL" sz="1800" dirty="0" err="1"/>
              <a:t>more</a:t>
            </a:r>
            <a:r>
              <a:rPr lang="pl-PL" sz="1800" dirty="0"/>
              <a:t>)</a:t>
            </a:r>
          </a:p>
          <a:p>
            <a:pPr marL="285750" indent="-285750" algn="l">
              <a:buFontTx/>
              <a:buChar char="-"/>
            </a:pPr>
            <a:r>
              <a:rPr lang="en-US" sz="1800" dirty="0"/>
              <a:t>Financing depending on the destination country </a:t>
            </a:r>
            <a:endParaRPr lang="pl-PL" sz="1800" dirty="0"/>
          </a:p>
          <a:p>
            <a:pPr marL="285750" indent="-285750" algn="l">
              <a:buFontTx/>
              <a:buChar char="-"/>
            </a:pPr>
            <a:r>
              <a:rPr lang="pl-PL" sz="1800" dirty="0" err="1"/>
              <a:t>Financing</a:t>
            </a:r>
            <a:r>
              <a:rPr lang="pl-PL" sz="1800" dirty="0"/>
              <a:t> </a:t>
            </a:r>
            <a:r>
              <a:rPr lang="pl-PL" sz="1800" dirty="0" err="1"/>
              <a:t>rule</a:t>
            </a:r>
            <a:r>
              <a:rPr lang="pl-PL" sz="1800" dirty="0"/>
              <a:t>: </a:t>
            </a:r>
            <a:r>
              <a:rPr lang="pl-PL" sz="1800" dirty="0" err="1"/>
              <a:t>all</a:t>
            </a:r>
            <a:r>
              <a:rPr lang="pl-PL" sz="1800" dirty="0"/>
              <a:t> </a:t>
            </a:r>
            <a:r>
              <a:rPr lang="pl-PL" sz="1800" dirty="0" err="1"/>
              <a:t>or</a:t>
            </a:r>
            <a:r>
              <a:rPr lang="pl-PL" sz="1800" dirty="0"/>
              <a:t> </a:t>
            </a:r>
            <a:r>
              <a:rPr lang="pl-PL" sz="1800" dirty="0" err="1"/>
              <a:t>nothing</a:t>
            </a:r>
            <a:r>
              <a:rPr lang="pl-PL" sz="1800" dirty="0">
                <a:sym typeface="Wingdings" panose="05000000000000000000" pitchFamily="2" charset="2"/>
              </a:rPr>
              <a:t></a:t>
            </a:r>
          </a:p>
          <a:p>
            <a:pPr marL="285750" indent="-285750" algn="l">
              <a:buFontTx/>
              <a:buChar char="-"/>
            </a:pPr>
            <a:r>
              <a:rPr lang="en-US" sz="1800" dirty="0">
                <a:sym typeface="Wingdings" panose="05000000000000000000" pitchFamily="2" charset="2"/>
              </a:rPr>
              <a:t>Involvement in recruiting students/PhD students to come to IBCH P</a:t>
            </a:r>
            <a:r>
              <a:rPr lang="pl-PL" sz="1800" dirty="0">
                <a:sym typeface="Wingdings" panose="05000000000000000000" pitchFamily="2" charset="2"/>
              </a:rPr>
              <a:t>AS</a:t>
            </a:r>
          </a:p>
          <a:p>
            <a:pPr marL="285750" indent="-285750" algn="l">
              <a:buFontTx/>
              <a:buChar char="-"/>
            </a:pPr>
            <a:r>
              <a:rPr lang="pl-PL" sz="1800" dirty="0" err="1">
                <a:sym typeface="Wingdings" panose="05000000000000000000" pitchFamily="2" charset="2"/>
              </a:rPr>
              <a:t>Patience</a:t>
            </a:r>
            <a:r>
              <a:rPr lang="pl-PL" sz="1800" dirty="0">
                <a:sym typeface="Wingdings" panose="05000000000000000000" pitchFamily="2" charset="2"/>
              </a:rPr>
              <a:t> for </a:t>
            </a:r>
            <a:r>
              <a:rPr lang="pl-PL" sz="1800" dirty="0" err="1">
                <a:sym typeface="Wingdings" panose="05000000000000000000" pitchFamily="2" charset="2"/>
              </a:rPr>
              <a:t>formal</a:t>
            </a:r>
            <a:r>
              <a:rPr lang="pl-PL" sz="1800" dirty="0">
                <a:sym typeface="Wingdings" panose="05000000000000000000" pitchFamily="2" charset="2"/>
              </a:rPr>
              <a:t> </a:t>
            </a:r>
            <a:r>
              <a:rPr lang="pl-PL" sz="1800" dirty="0" err="1">
                <a:sym typeface="Wingdings" panose="05000000000000000000" pitchFamily="2" charset="2"/>
              </a:rPr>
              <a:t>procedures</a:t>
            </a:r>
            <a:endParaRPr lang="pl-PL" sz="1800" dirty="0">
              <a:sym typeface="Wingdings" panose="05000000000000000000" pitchFamily="2" charset="2"/>
            </a:endParaRPr>
          </a:p>
          <a:p>
            <a:pPr marL="285750" indent="-285750" algn="l">
              <a:buFontTx/>
              <a:buChar char="-"/>
            </a:pPr>
            <a:r>
              <a:rPr lang="en-US" sz="1800" dirty="0">
                <a:sym typeface="Wingdings" panose="05000000000000000000" pitchFamily="2" charset="2"/>
              </a:rPr>
              <a:t>More information - on an ongoing basis, for those interested</a:t>
            </a:r>
            <a:endParaRPr lang="pl-PL" sz="18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330666" y="5962866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55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C74AC02-8AE2-4310-9757-9DDEB2C5A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30A5F892-FDA6-47B3-85B1-ECAB5471B1A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302091" y="5851333"/>
            <a:ext cx="5760720" cy="53721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3CE04AF-7475-4FCC-80DF-CB6C62AB71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800" y="104775"/>
            <a:ext cx="2001416" cy="136207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B50DA0B-CCE0-48CF-B6C9-40195EDA26C1}"/>
              </a:ext>
            </a:extLst>
          </p:cNvPr>
          <p:cNvSpPr txBox="1"/>
          <p:nvPr/>
        </p:nvSpPr>
        <p:spPr>
          <a:xfrm flipH="1">
            <a:off x="1112518" y="1771650"/>
            <a:ext cx="85934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NAWA EURAXESS </a:t>
            </a:r>
            <a:r>
              <a:rPr lang="pl-PL" sz="2000" b="1" dirty="0" err="1"/>
              <a:t>Greater</a:t>
            </a:r>
            <a:r>
              <a:rPr lang="pl-PL" sz="2000" b="1" dirty="0"/>
              <a:t> Poland</a:t>
            </a:r>
          </a:p>
          <a:p>
            <a:endParaRPr lang="pl-PL" dirty="0"/>
          </a:p>
          <a:p>
            <a:r>
              <a:rPr lang="pl-PL" dirty="0" err="1"/>
              <a:t>Started</a:t>
            </a:r>
            <a:r>
              <a:rPr lang="pl-PL" dirty="0"/>
              <a:t> </a:t>
            </a:r>
            <a:r>
              <a:rPr lang="pl-PL" dirty="0" err="1"/>
              <a:t>September</a:t>
            </a:r>
            <a:r>
              <a:rPr lang="pl-PL" dirty="0"/>
              <a:t> 1st, 2025, </a:t>
            </a:r>
            <a:r>
              <a:rPr lang="pl-PL" dirty="0" err="1"/>
              <a:t>implemented</a:t>
            </a:r>
            <a:r>
              <a:rPr lang="pl-PL" dirty="0"/>
              <a:t> </a:t>
            </a:r>
            <a:r>
              <a:rPr lang="pl-PL" dirty="0" err="1"/>
              <a:t>till</a:t>
            </a:r>
            <a:r>
              <a:rPr lang="pl-PL" dirty="0"/>
              <a:t> 2028</a:t>
            </a:r>
          </a:p>
          <a:p>
            <a:endParaRPr lang="pl-PL" dirty="0"/>
          </a:p>
          <a:p>
            <a:r>
              <a:rPr lang="pl-PL" dirty="0"/>
              <a:t>5 </a:t>
            </a:r>
            <a:r>
              <a:rPr lang="pl-PL" dirty="0" err="1"/>
              <a:t>institutions</a:t>
            </a:r>
            <a:r>
              <a:rPr lang="pl-PL" dirty="0"/>
              <a:t> from </a:t>
            </a:r>
            <a:r>
              <a:rPr lang="pl-PL" dirty="0" err="1"/>
              <a:t>Poznan</a:t>
            </a:r>
            <a:endParaRPr lang="pl-PL" dirty="0"/>
          </a:p>
          <a:p>
            <a:endParaRPr lang="pl-PL" dirty="0"/>
          </a:p>
          <a:p>
            <a:r>
              <a:rPr lang="pl-PL" dirty="0" err="1"/>
              <a:t>Aim</a:t>
            </a:r>
            <a:r>
              <a:rPr lang="pl-PL" dirty="0"/>
              <a:t>: developing a </a:t>
            </a:r>
            <a:r>
              <a:rPr lang="pl-PL" dirty="0" err="1"/>
              <a:t>friendly</a:t>
            </a:r>
            <a:r>
              <a:rPr lang="pl-PL" dirty="0"/>
              <a:t> learning and </a:t>
            </a:r>
            <a:r>
              <a:rPr lang="pl-PL" dirty="0" err="1"/>
              <a:t>working</a:t>
            </a:r>
            <a:r>
              <a:rPr lang="pl-PL" dirty="0"/>
              <a:t> environment for </a:t>
            </a:r>
            <a:r>
              <a:rPr lang="pl-PL" dirty="0" err="1"/>
              <a:t>international</a:t>
            </a:r>
            <a:r>
              <a:rPr lang="pl-PL" dirty="0"/>
              <a:t> </a:t>
            </a:r>
            <a:r>
              <a:rPr lang="pl-PL" dirty="0" err="1"/>
              <a:t>students</a:t>
            </a:r>
            <a:r>
              <a:rPr lang="pl-PL" dirty="0"/>
              <a:t>, </a:t>
            </a:r>
            <a:r>
              <a:rPr lang="pl-PL" dirty="0" err="1"/>
              <a:t>researchers</a:t>
            </a:r>
            <a:r>
              <a:rPr lang="pl-PL" dirty="0"/>
              <a:t>, and </a:t>
            </a:r>
            <a:r>
              <a:rPr lang="pl-PL" dirty="0" err="1"/>
              <a:t>their</a:t>
            </a:r>
            <a:r>
              <a:rPr lang="pl-PL" dirty="0"/>
              <a:t> </a:t>
            </a:r>
            <a:r>
              <a:rPr lang="pl-PL" dirty="0" err="1"/>
              <a:t>families</a:t>
            </a:r>
            <a:endParaRPr lang="pl-PL" dirty="0"/>
          </a:p>
          <a:p>
            <a:endParaRPr lang="pl-PL" dirty="0"/>
          </a:p>
          <a:p>
            <a:r>
              <a:rPr lang="pl-PL" dirty="0"/>
              <a:t>- </a:t>
            </a:r>
            <a:r>
              <a:rPr lang="pl-PL" dirty="0" err="1"/>
              <a:t>Intercultural</a:t>
            </a:r>
            <a:r>
              <a:rPr lang="pl-PL" dirty="0"/>
              <a:t> and </a:t>
            </a:r>
            <a:r>
              <a:rPr lang="pl-PL" dirty="0" err="1"/>
              <a:t>communication</a:t>
            </a:r>
            <a:r>
              <a:rPr lang="pl-PL" dirty="0"/>
              <a:t> </a:t>
            </a:r>
            <a:r>
              <a:rPr lang="pl-PL" dirty="0" err="1"/>
              <a:t>trainings</a:t>
            </a:r>
            <a:r>
              <a:rPr lang="pl-PL" dirty="0"/>
              <a:t>, </a:t>
            </a:r>
            <a:r>
              <a:rPr lang="pl-PL" dirty="0" err="1"/>
              <a:t>integration</a:t>
            </a:r>
            <a:r>
              <a:rPr lang="pl-PL" dirty="0"/>
              <a:t> </a:t>
            </a:r>
            <a:r>
              <a:rPr lang="pl-PL" dirty="0" err="1"/>
              <a:t>meetings</a:t>
            </a:r>
            <a:r>
              <a:rPr lang="pl-PL" dirty="0"/>
              <a:t>, </a:t>
            </a:r>
            <a:r>
              <a:rPr lang="pl-PL" dirty="0" err="1"/>
              <a:t>psychological</a:t>
            </a:r>
            <a:r>
              <a:rPr lang="pl-PL" dirty="0"/>
              <a:t> </a:t>
            </a:r>
            <a:r>
              <a:rPr lang="pl-PL" dirty="0" err="1"/>
              <a:t>support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CAABCB4-6A07-4B32-8DD1-7E49F3BA08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8312" y="1345766"/>
            <a:ext cx="23526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30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421" y="1122363"/>
            <a:ext cx="10842171" cy="329919"/>
          </a:xfrm>
        </p:spPr>
        <p:txBody>
          <a:bodyPr>
            <a:normAutofit fontScale="90000"/>
          </a:bodyPr>
          <a:lstStyle/>
          <a:p>
            <a:pPr algn="l"/>
            <a:endParaRPr lang="pl-PL" sz="24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/>
          </a:bodyPr>
          <a:lstStyle/>
          <a:p>
            <a:endParaRPr lang="pl-PL" sz="3600" dirty="0"/>
          </a:p>
          <a:p>
            <a:r>
              <a:rPr lang="pl-PL" sz="3600" dirty="0" err="1"/>
              <a:t>Thank</a:t>
            </a:r>
            <a:r>
              <a:rPr lang="pl-PL" sz="3600" dirty="0"/>
              <a:t> </a:t>
            </a:r>
            <a:r>
              <a:rPr lang="pl-PL" sz="3600" dirty="0" err="1"/>
              <a:t>you</a:t>
            </a:r>
            <a:r>
              <a:rPr lang="pl-PL" sz="3600" dirty="0"/>
              <a:t> for </a:t>
            </a:r>
            <a:r>
              <a:rPr lang="pl-PL" sz="3600" dirty="0" err="1"/>
              <a:t>your</a:t>
            </a:r>
            <a:r>
              <a:rPr lang="pl-PL" sz="3600" dirty="0"/>
              <a:t> </a:t>
            </a:r>
            <a:r>
              <a:rPr lang="pl-PL" sz="3600" dirty="0" err="1"/>
              <a:t>attention</a:t>
            </a:r>
            <a:endParaRPr lang="pl-PL" sz="3600" dirty="0"/>
          </a:p>
          <a:p>
            <a:endParaRPr lang="pl-PL" sz="3600" dirty="0"/>
          </a:p>
          <a:p>
            <a:endParaRPr lang="pl-PL" sz="3600" dirty="0"/>
          </a:p>
          <a:p>
            <a:r>
              <a:rPr lang="pl-PL" sz="1600" dirty="0">
                <a:hlinkClick r:id="rId2"/>
              </a:rPr>
              <a:t>prom@ibch.poznan.pl</a:t>
            </a:r>
            <a:endParaRPr lang="pl-PL" sz="1600" dirty="0"/>
          </a:p>
          <a:p>
            <a:r>
              <a:rPr lang="pl-PL" sz="1600" dirty="0">
                <a:hlinkClick r:id="rId3"/>
              </a:rPr>
              <a:t>kchojnacka@ibch.poznan.pl</a:t>
            </a:r>
            <a:endParaRPr lang="pl-PL" sz="1600" dirty="0"/>
          </a:p>
          <a:p>
            <a:endParaRPr lang="pl-PL" sz="16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215640" y="5851333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97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86" y="1122363"/>
            <a:ext cx="10072914" cy="720951"/>
          </a:xfrm>
        </p:spPr>
        <p:txBody>
          <a:bodyPr>
            <a:normAutofit/>
          </a:bodyPr>
          <a:lstStyle/>
          <a:p>
            <a:pPr algn="l"/>
            <a:r>
              <a:rPr lang="pl-PL" sz="4400" b="1" dirty="0"/>
              <a:t>Basic </a:t>
            </a:r>
            <a:r>
              <a:rPr lang="pl-PL" sz="4400" b="1" dirty="0" err="1"/>
              <a:t>information</a:t>
            </a:r>
            <a:endParaRPr lang="pl-PL" sz="44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206171"/>
            <a:ext cx="11092758" cy="3051629"/>
          </a:xfrm>
        </p:spPr>
        <p:txBody>
          <a:bodyPr/>
          <a:lstStyle/>
          <a:p>
            <a:pPr algn="l"/>
            <a:r>
              <a:rPr lang="en-US" b="1" dirty="0"/>
              <a:t>Full name of the project: </a:t>
            </a:r>
            <a:r>
              <a:rPr lang="en-US" dirty="0"/>
              <a:t>PROM - short-term academic exchange - recruitment 2025</a:t>
            </a:r>
            <a:endParaRPr lang="pl-PL" dirty="0"/>
          </a:p>
          <a:p>
            <a:pPr algn="l"/>
            <a:r>
              <a:rPr lang="en-US" b="1" dirty="0" err="1"/>
              <a:t>Programme</a:t>
            </a:r>
            <a:r>
              <a:rPr lang="en-US" b="1" dirty="0"/>
              <a:t> Objectives: </a:t>
            </a:r>
            <a:r>
              <a:rPr lang="en-US" dirty="0"/>
              <a:t>Development of the </a:t>
            </a:r>
            <a:r>
              <a:rPr lang="en-US" dirty="0" err="1"/>
              <a:t>internationalisation</a:t>
            </a:r>
            <a:r>
              <a:rPr lang="en-US" dirty="0"/>
              <a:t> of higher education and science institutions through short-term scholarship exchanges</a:t>
            </a:r>
            <a:endParaRPr lang="pl-PL" dirty="0"/>
          </a:p>
          <a:p>
            <a:pPr algn="l"/>
            <a:r>
              <a:rPr lang="en-US" b="1" dirty="0"/>
              <a:t>Specific objectives: </a:t>
            </a:r>
            <a:r>
              <a:rPr lang="en-US" dirty="0"/>
              <a:t>development of </a:t>
            </a:r>
            <a:r>
              <a:rPr lang="en-US" b="1" dirty="0" err="1"/>
              <a:t>competenc</a:t>
            </a:r>
            <a:r>
              <a:rPr lang="pl-PL" b="1" dirty="0"/>
              <a:t>i</a:t>
            </a:r>
            <a:r>
              <a:rPr lang="en-US" b="1" dirty="0"/>
              <a:t>es</a:t>
            </a:r>
            <a:r>
              <a:rPr lang="en-US" dirty="0"/>
              <a:t>, increase in the number of short-term </a:t>
            </a:r>
            <a:r>
              <a:rPr lang="en-US" b="1" dirty="0"/>
              <a:t>mobilities</a:t>
            </a:r>
            <a:r>
              <a:rPr lang="en-US" dirty="0"/>
              <a:t>, increase in the </a:t>
            </a:r>
            <a:r>
              <a:rPr lang="en-US" b="1" dirty="0"/>
              <a:t>quality of education</a:t>
            </a:r>
            <a:endParaRPr lang="pl-PL" b="1" dirty="0"/>
          </a:p>
          <a:p>
            <a:pPr algn="l"/>
            <a:r>
              <a:rPr lang="en-US" b="1" dirty="0"/>
              <a:t>Project implementation period</a:t>
            </a:r>
            <a:r>
              <a:rPr lang="en-US" dirty="0"/>
              <a:t>: 1 October 2025-30 September 202</a:t>
            </a:r>
            <a:r>
              <a:rPr lang="pl-PL" dirty="0"/>
              <a:t>6</a:t>
            </a:r>
            <a:r>
              <a:rPr lang="en-US" dirty="0"/>
              <a:t> (</a:t>
            </a:r>
            <a:r>
              <a:rPr lang="en-US" b="1" dirty="0"/>
              <a:t>but mobility only until 31 August 2026</a:t>
            </a:r>
            <a:r>
              <a:rPr lang="en-US" dirty="0"/>
              <a:t>)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54275" y="5735637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CE37CCB-DADF-4E79-8102-CF8A4889C225}"/>
              </a:ext>
            </a:extLst>
          </p:cNvPr>
          <p:cNvSpPr txBox="1"/>
          <p:nvPr/>
        </p:nvSpPr>
        <p:spPr>
          <a:xfrm>
            <a:off x="6947648" y="469457"/>
            <a:ext cx="1748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PROM= FERRY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299E2F2-BBAE-4B22-8E92-EDAA098AA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959" y="174854"/>
            <a:ext cx="1337592" cy="100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49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85" y="1122363"/>
            <a:ext cx="10813143" cy="720951"/>
          </a:xfrm>
        </p:spPr>
        <p:txBody>
          <a:bodyPr>
            <a:noAutofit/>
          </a:bodyPr>
          <a:lstStyle/>
          <a:p>
            <a:pPr algn="l"/>
            <a:r>
              <a:rPr lang="pl-PL" sz="4000" b="1" dirty="0" err="1"/>
              <a:t>Short</a:t>
            </a:r>
            <a:r>
              <a:rPr lang="pl-PL" sz="4000" b="1" dirty="0"/>
              <a:t>-term </a:t>
            </a:r>
            <a:r>
              <a:rPr lang="pl-PL" sz="4000" b="1" dirty="0" err="1"/>
              <a:t>academic</a:t>
            </a:r>
            <a:r>
              <a:rPr lang="pl-PL" sz="4000" b="1" dirty="0"/>
              <a:t> exchange (</a:t>
            </a:r>
            <a:r>
              <a:rPr lang="pl-PL" sz="4000" b="1" dirty="0" err="1"/>
              <a:t>mobility</a:t>
            </a:r>
            <a:r>
              <a:rPr lang="pl-PL" sz="4000" b="1" dirty="0"/>
              <a:t>)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 fontScale="92500" lnSpcReduction="20000"/>
          </a:bodyPr>
          <a:lstStyle/>
          <a:p>
            <a:pPr algn="l"/>
            <a:endParaRPr lang="pl-PL" b="1" dirty="0"/>
          </a:p>
          <a:p>
            <a:pPr algn="l"/>
            <a:r>
              <a:rPr lang="en-US" dirty="0"/>
              <a:t>5-30 days (including travel time – arrival and departure = 2 days)</a:t>
            </a:r>
          </a:p>
          <a:p>
            <a:pPr algn="l"/>
            <a:r>
              <a:rPr lang="pl-PL" dirty="0"/>
              <a:t>- </a:t>
            </a:r>
            <a:r>
              <a:rPr lang="en-US" dirty="0"/>
              <a:t>Active participation in a conference abroad,</a:t>
            </a:r>
          </a:p>
          <a:p>
            <a:pPr algn="l"/>
            <a:r>
              <a:rPr lang="pl-PL" dirty="0"/>
              <a:t>- </a:t>
            </a:r>
            <a:r>
              <a:rPr lang="en-US" dirty="0"/>
              <a:t>Acquiring materials for a doctoral dissertation or scientific article,</a:t>
            </a:r>
          </a:p>
          <a:p>
            <a:pPr algn="l"/>
            <a:r>
              <a:rPr lang="pl-PL" dirty="0"/>
              <a:t>- </a:t>
            </a:r>
            <a:r>
              <a:rPr lang="en-US" dirty="0"/>
              <a:t>Participation in a summer/winter school,</a:t>
            </a:r>
            <a:endParaRPr lang="pl-PL" dirty="0"/>
          </a:p>
          <a:p>
            <a:pPr algn="l"/>
            <a:r>
              <a:rPr lang="pl-PL" dirty="0"/>
              <a:t>- </a:t>
            </a:r>
            <a:r>
              <a:rPr lang="en-US" dirty="0"/>
              <a:t>Taking measurements using unique equipment, testing research equipment,</a:t>
            </a:r>
          </a:p>
          <a:p>
            <a:pPr algn="l"/>
            <a:r>
              <a:rPr lang="pl-PL" dirty="0"/>
              <a:t>- </a:t>
            </a:r>
            <a:r>
              <a:rPr lang="en-US" dirty="0"/>
              <a:t>Participating in courses, workshops, professional and industrial internships, and study visits,</a:t>
            </a:r>
          </a:p>
          <a:p>
            <a:pPr algn="l"/>
            <a:r>
              <a:rPr lang="pl-PL" dirty="0"/>
              <a:t>- </a:t>
            </a:r>
            <a:r>
              <a:rPr lang="en-US" dirty="0"/>
              <a:t>Conducting classes,</a:t>
            </a:r>
          </a:p>
          <a:p>
            <a:pPr algn="l"/>
            <a:r>
              <a:rPr lang="pl-PL" dirty="0"/>
              <a:t>- </a:t>
            </a:r>
            <a:r>
              <a:rPr lang="en-US" dirty="0"/>
              <a:t>Participating in the preparation of an international grant application</a:t>
            </a:r>
            <a:endParaRPr lang="pl-PL" dirty="0"/>
          </a:p>
          <a:p>
            <a:pPr algn="l"/>
            <a:r>
              <a:rPr lang="en-US" dirty="0"/>
              <a:t>In the form: outbound/inbound, stationary, hybrid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54275" y="5735637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17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85" y="1122363"/>
            <a:ext cx="10842171" cy="720951"/>
          </a:xfrm>
        </p:spPr>
        <p:txBody>
          <a:bodyPr>
            <a:normAutofit/>
          </a:bodyPr>
          <a:lstStyle/>
          <a:p>
            <a:pPr algn="l"/>
            <a:r>
              <a:rPr lang="pl-PL" sz="4400" b="1" dirty="0"/>
              <a:t>Participants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 lnSpcReduction="10000"/>
          </a:bodyPr>
          <a:lstStyle/>
          <a:p>
            <a:pPr algn="l"/>
            <a:r>
              <a:rPr lang="pl-PL" b="1" dirty="0" err="1"/>
              <a:t>Mobilities</a:t>
            </a:r>
            <a:r>
              <a:rPr lang="pl-PL" b="1" dirty="0"/>
              <a:t> </a:t>
            </a:r>
            <a:r>
              <a:rPr lang="pl-PL" b="1" dirty="0" err="1"/>
              <a:t>outside</a:t>
            </a:r>
            <a:r>
              <a:rPr lang="pl-PL" b="1" dirty="0"/>
              <a:t> the IBCH PAS</a:t>
            </a:r>
            <a:endParaRPr lang="en-US" b="1" dirty="0"/>
          </a:p>
          <a:p>
            <a:pPr algn="l"/>
            <a:r>
              <a:rPr lang="en-US" dirty="0"/>
              <a:t>Polish doctoral students and the Institute's staff (scientific, technical, research and technical, and others – provided their participation in the project is substantively justified)</a:t>
            </a:r>
          </a:p>
          <a:p>
            <a:pPr algn="l"/>
            <a:r>
              <a:rPr lang="pl-PL" b="1" dirty="0" err="1"/>
              <a:t>Mobilities</a:t>
            </a:r>
            <a:r>
              <a:rPr lang="pl-PL" b="1" dirty="0"/>
              <a:t> to the IBCH PAS</a:t>
            </a:r>
          </a:p>
          <a:p>
            <a:pPr algn="l"/>
            <a:r>
              <a:rPr lang="pl-PL" dirty="0"/>
              <a:t>S</a:t>
            </a:r>
            <a:r>
              <a:rPr lang="en-US" dirty="0" err="1"/>
              <a:t>tudents</a:t>
            </a:r>
            <a:r>
              <a:rPr lang="en-US" dirty="0"/>
              <a:t>, </a:t>
            </a:r>
            <a:r>
              <a:rPr lang="pl-PL" dirty="0" err="1"/>
              <a:t>PhD</a:t>
            </a:r>
            <a:r>
              <a:rPr lang="pl-PL" dirty="0"/>
              <a:t> </a:t>
            </a:r>
            <a:r>
              <a:rPr lang="en-US" dirty="0"/>
              <a:t>students, Staff</a:t>
            </a:r>
            <a:r>
              <a:rPr lang="pl-PL" dirty="0"/>
              <a:t> from </a:t>
            </a:r>
            <a:r>
              <a:rPr lang="pl-PL" dirty="0" err="1"/>
              <a:t>abroad</a:t>
            </a:r>
            <a:endParaRPr lang="pl-PL" dirty="0"/>
          </a:p>
          <a:p>
            <a:pPr algn="l"/>
            <a:r>
              <a:rPr lang="en-US" b="1" dirty="0"/>
              <a:t>By the Numbers</a:t>
            </a:r>
          </a:p>
          <a:p>
            <a:pPr algn="l"/>
            <a:r>
              <a:rPr lang="en-US" dirty="0"/>
              <a:t>Departures: 20 PhD students from IBCH PAN, 10 staff members</a:t>
            </a:r>
          </a:p>
          <a:p>
            <a:pPr algn="l"/>
            <a:r>
              <a:rPr lang="en-US" dirty="0"/>
              <a:t>Arrivals: 10 international students, 20 PhD students, 5 staff members</a:t>
            </a:r>
            <a:endParaRPr lang="pl-PL" dirty="0"/>
          </a:p>
          <a:p>
            <a:pPr algn="l"/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54275" y="5735637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4CD322D-06A4-4E31-B450-BE7968C3CA99}"/>
              </a:ext>
            </a:extLst>
          </p:cNvPr>
          <p:cNvSpPr txBox="1"/>
          <p:nvPr/>
        </p:nvSpPr>
        <p:spPr>
          <a:xfrm>
            <a:off x="9289141" y="3308769"/>
            <a:ext cx="2148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rgbClr val="FF0000"/>
                </a:solidFill>
              </a:rPr>
              <a:t>STAFF- </a:t>
            </a:r>
            <a:r>
              <a:rPr lang="pl-PL" sz="2400" dirty="0" err="1">
                <a:solidFill>
                  <a:srgbClr val="FF0000"/>
                </a:solidFill>
              </a:rPr>
              <a:t>only</a:t>
            </a:r>
            <a:r>
              <a:rPr lang="pl-PL" sz="2400" dirty="0">
                <a:solidFill>
                  <a:srgbClr val="FF0000"/>
                </a:solidFill>
              </a:rPr>
              <a:t> 30% of </a:t>
            </a:r>
            <a:r>
              <a:rPr lang="pl-PL" sz="2400" dirty="0" err="1">
                <a:solidFill>
                  <a:srgbClr val="FF0000"/>
                </a:solidFill>
              </a:rPr>
              <a:t>participants</a:t>
            </a:r>
            <a:r>
              <a:rPr lang="pl-PL" sz="2400" dirty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883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85" y="1122363"/>
            <a:ext cx="10842171" cy="720951"/>
          </a:xfrm>
        </p:spPr>
        <p:txBody>
          <a:bodyPr>
            <a:normAutofit/>
          </a:bodyPr>
          <a:lstStyle/>
          <a:p>
            <a:pPr algn="l"/>
            <a:r>
              <a:rPr lang="pl-PL" sz="4400" b="1" dirty="0" err="1"/>
              <a:t>Financing</a:t>
            </a:r>
            <a:r>
              <a:rPr lang="pl-PL" sz="4400" b="1" dirty="0"/>
              <a:t> </a:t>
            </a:r>
            <a:r>
              <a:rPr lang="pl-PL" sz="4400" b="1" dirty="0" err="1"/>
              <a:t>mobility</a:t>
            </a:r>
            <a:r>
              <a:rPr lang="pl-PL" sz="4400" b="1" dirty="0"/>
              <a:t> from PROM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Actual costs of participation in mobility: </a:t>
            </a:r>
            <a:r>
              <a:rPr lang="en-US" dirty="0"/>
              <a:t>conference fees (up to €1,000), summer and winter courses/schools (up to €2,500)</a:t>
            </a:r>
            <a:endParaRPr lang="en-US" b="1" dirty="0"/>
          </a:p>
          <a:p>
            <a:pPr algn="l"/>
            <a:r>
              <a:rPr lang="en-US" b="1" dirty="0"/>
              <a:t>Lump sum for: </a:t>
            </a:r>
            <a:r>
              <a:rPr lang="en-US" dirty="0"/>
              <a:t>travel expenses, living expenses</a:t>
            </a:r>
          </a:p>
          <a:p>
            <a:pPr algn="l"/>
            <a:r>
              <a:rPr lang="en-US" b="1" dirty="0"/>
              <a:t>Scholarship:</a:t>
            </a:r>
            <a:r>
              <a:rPr lang="pl-PL" b="1" dirty="0"/>
              <a:t> </a:t>
            </a:r>
            <a:r>
              <a:rPr lang="pl-PL" dirty="0"/>
              <a:t>student (75 PLN/</a:t>
            </a:r>
            <a:r>
              <a:rPr lang="pl-PL" dirty="0" err="1"/>
              <a:t>day</a:t>
            </a:r>
            <a:r>
              <a:rPr lang="pl-PL" dirty="0"/>
              <a:t>), Staff/</a:t>
            </a:r>
            <a:r>
              <a:rPr lang="pl-PL" dirty="0" err="1"/>
              <a:t>PhD</a:t>
            </a:r>
            <a:r>
              <a:rPr lang="pl-PL" dirty="0"/>
              <a:t> Student (125PLN/</a:t>
            </a:r>
            <a:r>
              <a:rPr lang="pl-PL" dirty="0" err="1"/>
              <a:t>day</a:t>
            </a:r>
            <a:r>
              <a:rPr lang="pl-PL" dirty="0"/>
              <a:t>), Staff holding </a:t>
            </a:r>
            <a:r>
              <a:rPr lang="pl-PL" dirty="0" err="1"/>
              <a:t>PhD</a:t>
            </a:r>
            <a:r>
              <a:rPr lang="pl-PL" dirty="0"/>
              <a:t> (250 PLN/</a:t>
            </a:r>
            <a:r>
              <a:rPr lang="pl-PL" dirty="0" err="1"/>
              <a:t>day</a:t>
            </a:r>
            <a:r>
              <a:rPr lang="pl-PL" dirty="0"/>
              <a:t>)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54275" y="5735637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6C8BA23-525C-4B63-90F9-7314EC3856B6}"/>
              </a:ext>
            </a:extLst>
          </p:cNvPr>
          <p:cNvSpPr txBox="1"/>
          <p:nvPr/>
        </p:nvSpPr>
        <p:spPr>
          <a:xfrm>
            <a:off x="8955314" y="865424"/>
            <a:ext cx="2761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err="1">
                <a:solidFill>
                  <a:srgbClr val="FF0000"/>
                </a:solidFill>
              </a:rPr>
              <a:t>All-or-nothing</a:t>
            </a:r>
            <a:r>
              <a:rPr lang="pl-PL" sz="2400" dirty="0">
                <a:solidFill>
                  <a:srgbClr val="FF0000"/>
                </a:solidFill>
              </a:rPr>
              <a:t> </a:t>
            </a:r>
            <a:r>
              <a:rPr lang="pl-PL" sz="2400" dirty="0" err="1">
                <a:solidFill>
                  <a:srgbClr val="FF0000"/>
                </a:solidFill>
              </a:rPr>
              <a:t>financing</a:t>
            </a:r>
            <a:endParaRPr lang="pl-PL" sz="2400" dirty="0">
              <a:solidFill>
                <a:srgbClr val="FF0000"/>
              </a:solidFill>
            </a:endParaRPr>
          </a:p>
        </p:txBody>
      </p:sp>
      <p:graphicFrame>
        <p:nvGraphicFramePr>
          <p:cNvPr id="10" name="Tabela 4">
            <a:extLst>
              <a:ext uri="{FF2B5EF4-FFF2-40B4-BE49-F238E27FC236}">
                <a16:creationId xmlns:a16="http://schemas.microsoft.com/office/drawing/2014/main" id="{FBFB4EEE-F1C2-4219-9F6C-EB724D931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310573"/>
              </p:ext>
            </p:extLst>
          </p:nvPr>
        </p:nvGraphicFramePr>
        <p:xfrm>
          <a:off x="3054275" y="4252277"/>
          <a:ext cx="541866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45247327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0852756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Participant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Stipend</a:t>
                      </a:r>
                      <a:r>
                        <a:rPr lang="pl-PL" dirty="0"/>
                        <a:t> (PLN/</a:t>
                      </a:r>
                      <a:r>
                        <a:rPr lang="pl-PL" dirty="0" err="1"/>
                        <a:t>day</a:t>
                      </a:r>
                      <a:r>
                        <a:rPr lang="pl-PL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971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Student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263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PhD</a:t>
                      </a:r>
                      <a:r>
                        <a:rPr lang="pl-PL" dirty="0"/>
                        <a:t> student, </a:t>
                      </a:r>
                      <a:r>
                        <a:rPr lang="pl-PL" dirty="0" err="1"/>
                        <a:t>staff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409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Staff with </a:t>
                      </a:r>
                      <a:r>
                        <a:rPr lang="pl-PL" dirty="0" err="1"/>
                        <a:t>PhD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621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953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85" y="1122363"/>
            <a:ext cx="10842171" cy="720951"/>
          </a:xfrm>
        </p:spPr>
        <p:txBody>
          <a:bodyPr>
            <a:normAutofit/>
          </a:bodyPr>
          <a:lstStyle/>
          <a:p>
            <a:pPr algn="l"/>
            <a:r>
              <a:rPr lang="pl-PL" sz="4400" b="1" dirty="0"/>
              <a:t>Lump sum for </a:t>
            </a:r>
            <a:r>
              <a:rPr lang="pl-PL" sz="4400" b="1" dirty="0" err="1"/>
              <a:t>travel</a:t>
            </a:r>
            <a:r>
              <a:rPr lang="pl-PL" sz="4400" b="1" dirty="0"/>
              <a:t> </a:t>
            </a:r>
            <a:r>
              <a:rPr lang="pl-PL" sz="4400" b="1" dirty="0" err="1"/>
              <a:t>expenses</a:t>
            </a:r>
            <a:endParaRPr lang="pl-PL" sz="44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/>
          </a:bodyPr>
          <a:lstStyle/>
          <a:p>
            <a:pPr algn="l"/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54275" y="5735637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  <p:graphicFrame>
        <p:nvGraphicFramePr>
          <p:cNvPr id="8" name="Tabela 6">
            <a:extLst>
              <a:ext uri="{FF2B5EF4-FFF2-40B4-BE49-F238E27FC236}">
                <a16:creationId xmlns:a16="http://schemas.microsoft.com/office/drawing/2014/main" id="{89A4C3CB-795F-42D4-A574-15B6E18C0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730754"/>
              </p:ext>
            </p:extLst>
          </p:nvPr>
        </p:nvGraphicFramePr>
        <p:xfrm>
          <a:off x="1952170" y="2082232"/>
          <a:ext cx="812800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4847">
                  <a:extLst>
                    <a:ext uri="{9D8B030D-6E8A-4147-A177-3AD203B41FA5}">
                      <a16:colId xmlns:a16="http://schemas.microsoft.com/office/drawing/2014/main" val="856032487"/>
                    </a:ext>
                  </a:extLst>
                </a:gridCol>
                <a:gridCol w="1993153">
                  <a:extLst>
                    <a:ext uri="{9D8B030D-6E8A-4147-A177-3AD203B41FA5}">
                      <a16:colId xmlns:a16="http://schemas.microsoft.com/office/drawing/2014/main" val="34397775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Travel </a:t>
                      </a:r>
                      <a:r>
                        <a:rPr lang="pl-PL" dirty="0" err="1"/>
                        <a:t>expenses</a:t>
                      </a:r>
                      <a:r>
                        <a:rPr lang="pl-PL" dirty="0"/>
                        <a:t> (PLN)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421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2- Austria, </a:t>
                      </a:r>
                      <a:r>
                        <a:rPr lang="pl-PL" dirty="0" err="1"/>
                        <a:t>Croatia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Chech</a:t>
                      </a:r>
                      <a:r>
                        <a:rPr lang="pl-PL" dirty="0"/>
                        <a:t> Republic, </a:t>
                      </a:r>
                      <a:r>
                        <a:rPr lang="pl-PL" dirty="0" err="1"/>
                        <a:t>Denmark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Bosnia</a:t>
                      </a:r>
                      <a:r>
                        <a:rPr lang="pl-PL" dirty="0"/>
                        <a:t> and </a:t>
                      </a:r>
                      <a:r>
                        <a:rPr lang="pl-PL" dirty="0" err="1"/>
                        <a:t>Herzegovina</a:t>
                      </a:r>
                      <a:r>
                        <a:rPr lang="pl-PL" dirty="0"/>
                        <a:t>, Estonia, </a:t>
                      </a:r>
                      <a:r>
                        <a:rPr lang="pl-PL" dirty="0" err="1"/>
                        <a:t>Finland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Latvia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Moldova</a:t>
                      </a:r>
                      <a:r>
                        <a:rPr lang="pl-PL" dirty="0"/>
                        <a:t>, Germany, Romania, Serbia, </a:t>
                      </a:r>
                      <a:r>
                        <a:rPr lang="pl-PL" dirty="0" err="1"/>
                        <a:t>Slovakia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Slovenia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Sweden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Ukraine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Hungary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1500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360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3- </a:t>
                      </a:r>
                      <a:r>
                        <a:rPr lang="pl-PL" dirty="0" err="1"/>
                        <a:t>Andorra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Belgium</a:t>
                      </a:r>
                      <a:r>
                        <a:rPr lang="pl-PL" dirty="0"/>
                        <a:t>, Albania, Montenegro, France, Greece, </a:t>
                      </a:r>
                      <a:r>
                        <a:rPr lang="pl-PL" dirty="0" err="1"/>
                        <a:t>Netherlands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Ireland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Kosovo</a:t>
                      </a:r>
                      <a:r>
                        <a:rPr lang="pl-PL" dirty="0"/>
                        <a:t>, Liechtenstein, </a:t>
                      </a:r>
                      <a:r>
                        <a:rPr lang="pl-PL" dirty="0" err="1"/>
                        <a:t>Luxembourg</a:t>
                      </a:r>
                      <a:r>
                        <a:rPr lang="pl-PL" dirty="0"/>
                        <a:t>, Macedonia, Malta, Monaco, </a:t>
                      </a:r>
                      <a:r>
                        <a:rPr lang="pl-PL" dirty="0" err="1"/>
                        <a:t>Norway</a:t>
                      </a:r>
                      <a:r>
                        <a:rPr lang="pl-PL" dirty="0"/>
                        <a:t>, San Marino, </a:t>
                      </a:r>
                      <a:r>
                        <a:rPr lang="pl-PL" dirty="0" err="1"/>
                        <a:t>Switzerland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Tunisia</a:t>
                      </a:r>
                      <a:r>
                        <a:rPr lang="pl-PL" dirty="0"/>
                        <a:t>, Turkey, United </a:t>
                      </a:r>
                      <a:r>
                        <a:rPr lang="pl-PL" dirty="0" err="1"/>
                        <a:t>Kingdom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Italy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Faroe</a:t>
                      </a:r>
                      <a:r>
                        <a:rPr lang="pl-PL" dirty="0"/>
                        <a:t> </a:t>
                      </a:r>
                      <a:r>
                        <a:rPr lang="pl-PL" dirty="0" err="1"/>
                        <a:t>Islands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44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4- </a:t>
                      </a:r>
                      <a:r>
                        <a:rPr lang="pl-PL" dirty="0" err="1"/>
                        <a:t>Egypt</a:t>
                      </a:r>
                      <a:r>
                        <a:rPr lang="pl-PL" dirty="0"/>
                        <a:t>, Georgia, </a:t>
                      </a:r>
                      <a:r>
                        <a:rPr lang="pl-PL" dirty="0" err="1"/>
                        <a:t>Spain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Iceland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Morocco</a:t>
                      </a:r>
                      <a:r>
                        <a:rPr lang="pl-PL" dirty="0"/>
                        <a:t>, Portugal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2500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380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1276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871" y="1122363"/>
            <a:ext cx="11483788" cy="720951"/>
          </a:xfrm>
        </p:spPr>
        <p:txBody>
          <a:bodyPr>
            <a:normAutofit fontScale="90000"/>
          </a:bodyPr>
          <a:lstStyle/>
          <a:p>
            <a:pPr algn="l"/>
            <a:br>
              <a:rPr lang="pl-PL" sz="4400" b="1" dirty="0"/>
            </a:br>
            <a:br>
              <a:rPr lang="pl-PL" sz="4400" b="1" dirty="0"/>
            </a:br>
            <a:br>
              <a:rPr lang="pl-PL" sz="4400" b="1" dirty="0"/>
            </a:br>
            <a:r>
              <a:rPr lang="en-US" sz="4000" b="1" dirty="0"/>
              <a:t>Lump sum allowance for living and accommodation costs</a:t>
            </a:r>
            <a:r>
              <a:rPr lang="pl-PL" sz="4000" b="1" dirty="0"/>
              <a:t>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11092758" cy="3653405"/>
          </a:xfrm>
        </p:spPr>
        <p:txBody>
          <a:bodyPr>
            <a:normAutofit/>
          </a:bodyPr>
          <a:lstStyle/>
          <a:p>
            <a:pPr algn="l"/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54275" y="5735637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7BFA1921-9F34-4E6F-AE4D-B3585B97E4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165273"/>
              </p:ext>
            </p:extLst>
          </p:nvPr>
        </p:nvGraphicFramePr>
        <p:xfrm>
          <a:off x="557772" y="2597376"/>
          <a:ext cx="10753725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1700">
                  <a:extLst>
                    <a:ext uri="{9D8B030D-6E8A-4147-A177-3AD203B41FA5}">
                      <a16:colId xmlns:a16="http://schemas.microsoft.com/office/drawing/2014/main" val="14642979"/>
                    </a:ext>
                  </a:extLst>
                </a:gridCol>
                <a:gridCol w="7356475">
                  <a:extLst>
                    <a:ext uri="{9D8B030D-6E8A-4147-A177-3AD203B41FA5}">
                      <a16:colId xmlns:a16="http://schemas.microsoft.com/office/drawing/2014/main" val="407435155"/>
                    </a:ext>
                  </a:extLst>
                </a:gridCol>
                <a:gridCol w="1171575">
                  <a:extLst>
                    <a:ext uri="{9D8B030D-6E8A-4147-A177-3AD203B41FA5}">
                      <a16:colId xmlns:a16="http://schemas.microsoft.com/office/drawing/2014/main" val="3400595330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10410776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err="1"/>
                        <a:t>Group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Countries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Daily</a:t>
                      </a:r>
                      <a:r>
                        <a:rPr lang="pl-PL" dirty="0"/>
                        <a:t> (PLN)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Monthly</a:t>
                      </a:r>
                      <a:r>
                        <a:rPr lang="pl-PL" dirty="0"/>
                        <a:t> (PLN)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686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Bosnia</a:t>
                      </a:r>
                      <a:r>
                        <a:rPr lang="pl-PL" dirty="0"/>
                        <a:t> and </a:t>
                      </a:r>
                      <a:r>
                        <a:rPr lang="pl-PL" dirty="0" err="1"/>
                        <a:t>Herzegovina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Egypt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Bulgaria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Lithuania</a:t>
                      </a:r>
                      <a:r>
                        <a:rPr lang="pl-PL" dirty="0"/>
                        <a:t>, Poland, Romania, </a:t>
                      </a:r>
                      <a:r>
                        <a:rPr lang="pl-PL" dirty="0" err="1"/>
                        <a:t>Türkiye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Ukraine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321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Andorra</a:t>
                      </a:r>
                      <a:r>
                        <a:rPr lang="pl-PL" dirty="0"/>
                        <a:t>, Austria, </a:t>
                      </a:r>
                      <a:r>
                        <a:rPr lang="pl-PL" dirty="0" err="1"/>
                        <a:t>Belgium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Croatia</a:t>
                      </a:r>
                      <a:r>
                        <a:rPr lang="pl-PL" dirty="0"/>
                        <a:t>, Czech Republic, </a:t>
                      </a:r>
                      <a:r>
                        <a:rPr lang="pl-PL" dirty="0" err="1"/>
                        <a:t>Cyprus</a:t>
                      </a:r>
                      <a:r>
                        <a:rPr lang="pl-PL" dirty="0"/>
                        <a:t>, France, Greece, Germany, Malta, </a:t>
                      </a:r>
                      <a:r>
                        <a:rPr lang="pl-PL" dirty="0" err="1"/>
                        <a:t>Netherlands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Spain</a:t>
                      </a:r>
                      <a:r>
                        <a:rPr lang="pl-PL" dirty="0"/>
                        <a:t>, Portugal, Serbia, </a:t>
                      </a:r>
                      <a:r>
                        <a:rPr lang="pl-PL" dirty="0" err="1"/>
                        <a:t>Slovakia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Slovenia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Hungary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Italy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6 000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996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/>
                        <a:t>Denmark</a:t>
                      </a:r>
                      <a:r>
                        <a:rPr lang="pl-PL" dirty="0"/>
                        <a:t>, Estonia, </a:t>
                      </a:r>
                      <a:r>
                        <a:rPr lang="pl-PL" dirty="0" err="1"/>
                        <a:t>Finland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Iceland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Ireland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Switzerland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Faroe</a:t>
                      </a:r>
                      <a:r>
                        <a:rPr lang="pl-PL" dirty="0"/>
                        <a:t> </a:t>
                      </a:r>
                      <a:r>
                        <a:rPr lang="pl-PL" dirty="0" err="1"/>
                        <a:t>Islands</a:t>
                      </a:r>
                      <a:r>
                        <a:rPr lang="pl-PL" dirty="0"/>
                        <a:t>, </a:t>
                      </a:r>
                      <a:r>
                        <a:rPr lang="pl-PL" dirty="0" err="1"/>
                        <a:t>Sweden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969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673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85" y="1151704"/>
            <a:ext cx="10842171" cy="329919"/>
          </a:xfrm>
        </p:spPr>
        <p:txBody>
          <a:bodyPr>
            <a:normAutofit fontScale="90000"/>
          </a:bodyPr>
          <a:lstStyle/>
          <a:p>
            <a:pPr algn="l"/>
            <a:r>
              <a:rPr lang="pl-PL" sz="2400" b="1" dirty="0" err="1"/>
              <a:t>Mobility</a:t>
            </a:r>
            <a:r>
              <a:rPr lang="pl-PL" sz="2400" b="1" dirty="0"/>
              <a:t> from the IBCH PAS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493E8D5-B4E4-4CE6-965D-38CEF9FA9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85" y="1481623"/>
            <a:ext cx="5762244" cy="5285232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3"/>
            <a:ext cx="4123765" cy="984818"/>
          </a:xfrm>
        </p:spPr>
        <p:txBody>
          <a:bodyPr>
            <a:normAutofit/>
          </a:bodyPr>
          <a:lstStyle/>
          <a:p>
            <a:pPr algn="l"/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634250" y="6123982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  <p:graphicFrame>
        <p:nvGraphicFramePr>
          <p:cNvPr id="9" name="Tabela 6">
            <a:extLst>
              <a:ext uri="{FF2B5EF4-FFF2-40B4-BE49-F238E27FC236}">
                <a16:creationId xmlns:a16="http://schemas.microsoft.com/office/drawing/2014/main" id="{F45DD090-448C-4777-9022-AE084CBEF0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423189"/>
              </p:ext>
            </p:extLst>
          </p:nvPr>
        </p:nvGraphicFramePr>
        <p:xfrm>
          <a:off x="4718850" y="888865"/>
          <a:ext cx="718099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4705">
                  <a:extLst>
                    <a:ext uri="{9D8B030D-6E8A-4147-A177-3AD203B41FA5}">
                      <a16:colId xmlns:a16="http://schemas.microsoft.com/office/drawing/2014/main" val="856032487"/>
                    </a:ext>
                  </a:extLst>
                </a:gridCol>
                <a:gridCol w="1796285">
                  <a:extLst>
                    <a:ext uri="{9D8B030D-6E8A-4147-A177-3AD203B41FA5}">
                      <a16:colId xmlns:a16="http://schemas.microsoft.com/office/drawing/2014/main" val="3439777555"/>
                    </a:ext>
                  </a:extLst>
                </a:gridCol>
              </a:tblGrid>
              <a:tr h="476522">
                <a:tc>
                  <a:txBody>
                    <a:bodyPr/>
                    <a:lstStyle/>
                    <a:p>
                      <a:r>
                        <a:rPr lang="pl-PL" dirty="0"/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Travel </a:t>
                      </a:r>
                      <a:r>
                        <a:rPr lang="pl-PL" dirty="0" err="1"/>
                        <a:t>expenses</a:t>
                      </a:r>
                      <a:r>
                        <a:rPr lang="pl-PL" dirty="0"/>
                        <a:t> (PLN)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421853"/>
                  </a:ext>
                </a:extLst>
              </a:tr>
              <a:tr h="680746">
                <a:tc>
                  <a:txBody>
                    <a:bodyPr/>
                    <a:lstStyle/>
                    <a:p>
                      <a:r>
                        <a:rPr lang="pl-PL" sz="1400" dirty="0"/>
                        <a:t>2- Austria, </a:t>
                      </a:r>
                      <a:r>
                        <a:rPr lang="pl-PL" sz="1400" dirty="0" err="1"/>
                        <a:t>Croatia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Chech</a:t>
                      </a:r>
                      <a:r>
                        <a:rPr lang="pl-PL" sz="1400" dirty="0"/>
                        <a:t> Republic, </a:t>
                      </a:r>
                      <a:r>
                        <a:rPr lang="pl-PL" sz="1400" dirty="0" err="1"/>
                        <a:t>Denmark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Bosnia</a:t>
                      </a:r>
                      <a:r>
                        <a:rPr lang="pl-PL" sz="1400" dirty="0"/>
                        <a:t> and </a:t>
                      </a:r>
                      <a:r>
                        <a:rPr lang="pl-PL" sz="1400" dirty="0" err="1"/>
                        <a:t>Herzegovina</a:t>
                      </a:r>
                      <a:r>
                        <a:rPr lang="pl-PL" sz="1400" dirty="0"/>
                        <a:t>, Estonia, </a:t>
                      </a:r>
                      <a:r>
                        <a:rPr lang="pl-PL" sz="1400" dirty="0" err="1"/>
                        <a:t>Finland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Latvia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Moldova</a:t>
                      </a:r>
                      <a:r>
                        <a:rPr lang="pl-PL" sz="1400" dirty="0"/>
                        <a:t>, Germany, Romania, Serbia, </a:t>
                      </a:r>
                      <a:r>
                        <a:rPr lang="pl-PL" sz="1400" dirty="0" err="1"/>
                        <a:t>Slovakia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Slovenia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Sweden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Ukraine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Hungary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1500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360387"/>
                  </a:ext>
                </a:extLst>
              </a:tr>
              <a:tr h="884970">
                <a:tc>
                  <a:txBody>
                    <a:bodyPr/>
                    <a:lstStyle/>
                    <a:p>
                      <a:r>
                        <a:rPr lang="pl-PL" sz="1400" dirty="0"/>
                        <a:t>3- </a:t>
                      </a:r>
                      <a:r>
                        <a:rPr lang="pl-PL" sz="1400" dirty="0" err="1"/>
                        <a:t>Andorra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Belgium</a:t>
                      </a:r>
                      <a:r>
                        <a:rPr lang="pl-PL" sz="1400" dirty="0"/>
                        <a:t>, Albania, Montenegro, France, Greece, </a:t>
                      </a:r>
                      <a:r>
                        <a:rPr lang="pl-PL" sz="1400" dirty="0" err="1"/>
                        <a:t>Netherlands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Ireland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Kosovo</a:t>
                      </a:r>
                      <a:r>
                        <a:rPr lang="pl-PL" sz="1400" dirty="0"/>
                        <a:t>, Liechtenstein, </a:t>
                      </a:r>
                      <a:r>
                        <a:rPr lang="pl-PL" sz="1400" dirty="0" err="1"/>
                        <a:t>Luxembourg</a:t>
                      </a:r>
                      <a:r>
                        <a:rPr lang="pl-PL" sz="1400" dirty="0"/>
                        <a:t>, Macedonia, Malta, Monaco, </a:t>
                      </a:r>
                      <a:r>
                        <a:rPr lang="pl-PL" sz="1400" dirty="0" err="1"/>
                        <a:t>Norway</a:t>
                      </a:r>
                      <a:r>
                        <a:rPr lang="pl-PL" sz="1400" dirty="0"/>
                        <a:t>, San Marino, </a:t>
                      </a:r>
                      <a:r>
                        <a:rPr lang="pl-PL" sz="1400" dirty="0" err="1"/>
                        <a:t>Switzerland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Tunisia</a:t>
                      </a:r>
                      <a:r>
                        <a:rPr lang="pl-PL" sz="1400" dirty="0"/>
                        <a:t>, Turkey, United </a:t>
                      </a:r>
                      <a:r>
                        <a:rPr lang="pl-PL" sz="1400" dirty="0" err="1"/>
                        <a:t>Kingdom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Italy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Faroe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Islands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44004"/>
                  </a:ext>
                </a:extLst>
              </a:tr>
              <a:tr h="276080">
                <a:tc>
                  <a:txBody>
                    <a:bodyPr/>
                    <a:lstStyle/>
                    <a:p>
                      <a:r>
                        <a:rPr lang="pl-PL" sz="1400" dirty="0"/>
                        <a:t>4- </a:t>
                      </a:r>
                      <a:r>
                        <a:rPr lang="pl-PL" sz="1400" dirty="0" err="1"/>
                        <a:t>Egypt</a:t>
                      </a:r>
                      <a:r>
                        <a:rPr lang="pl-PL" sz="1400" dirty="0"/>
                        <a:t>, Georgia, </a:t>
                      </a:r>
                      <a:r>
                        <a:rPr lang="pl-PL" sz="1400" dirty="0" err="1"/>
                        <a:t>Spain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Iceland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Morocco</a:t>
                      </a:r>
                      <a:r>
                        <a:rPr lang="pl-PL" sz="1400" dirty="0"/>
                        <a:t>, Portugal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380998"/>
                  </a:ext>
                </a:extLst>
              </a:tr>
            </a:tbl>
          </a:graphicData>
        </a:graphic>
      </p:graphicFrame>
      <p:graphicFrame>
        <p:nvGraphicFramePr>
          <p:cNvPr id="10" name="Tabela 5">
            <a:extLst>
              <a:ext uri="{FF2B5EF4-FFF2-40B4-BE49-F238E27FC236}">
                <a16:creationId xmlns:a16="http://schemas.microsoft.com/office/drawing/2014/main" id="{0ECFB8E2-850F-4F8B-ABC4-5CC30D5C8B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424414"/>
              </p:ext>
            </p:extLst>
          </p:nvPr>
        </p:nvGraphicFramePr>
        <p:xfrm>
          <a:off x="4634250" y="3865187"/>
          <a:ext cx="7472025" cy="1970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854">
                  <a:extLst>
                    <a:ext uri="{9D8B030D-6E8A-4147-A177-3AD203B41FA5}">
                      <a16:colId xmlns:a16="http://schemas.microsoft.com/office/drawing/2014/main" val="14642979"/>
                    </a:ext>
                  </a:extLst>
                </a:gridCol>
                <a:gridCol w="5391542">
                  <a:extLst>
                    <a:ext uri="{9D8B030D-6E8A-4147-A177-3AD203B41FA5}">
                      <a16:colId xmlns:a16="http://schemas.microsoft.com/office/drawing/2014/main" val="407435155"/>
                    </a:ext>
                  </a:extLst>
                </a:gridCol>
                <a:gridCol w="571904">
                  <a:extLst>
                    <a:ext uri="{9D8B030D-6E8A-4147-A177-3AD203B41FA5}">
                      <a16:colId xmlns:a16="http://schemas.microsoft.com/office/drawing/2014/main" val="3400595330"/>
                    </a:ext>
                  </a:extLst>
                </a:gridCol>
                <a:gridCol w="847725">
                  <a:extLst>
                    <a:ext uri="{9D8B030D-6E8A-4147-A177-3AD203B41FA5}">
                      <a16:colId xmlns:a16="http://schemas.microsoft.com/office/drawing/2014/main" val="1041077638"/>
                    </a:ext>
                  </a:extLst>
                </a:gridCol>
              </a:tblGrid>
              <a:tr h="415772">
                <a:tc>
                  <a:txBody>
                    <a:bodyPr/>
                    <a:lstStyle/>
                    <a:p>
                      <a:r>
                        <a:rPr lang="pl-PL" sz="1400" dirty="0" err="1"/>
                        <a:t>Group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err="1"/>
                        <a:t>Countries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Daily</a:t>
                      </a:r>
                      <a:r>
                        <a:rPr lang="pl-PL" sz="1200" dirty="0"/>
                        <a:t> (PLN)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Monthly</a:t>
                      </a:r>
                      <a:r>
                        <a:rPr lang="pl-PL" sz="1200" dirty="0"/>
                        <a:t> (PLN)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686262"/>
                  </a:ext>
                </a:extLst>
              </a:tr>
              <a:tr h="415772">
                <a:tc>
                  <a:txBody>
                    <a:bodyPr/>
                    <a:lstStyle/>
                    <a:p>
                      <a:r>
                        <a:rPr lang="pl-PL" sz="12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Bosnia</a:t>
                      </a:r>
                      <a:r>
                        <a:rPr lang="pl-PL" sz="1200" dirty="0"/>
                        <a:t> and </a:t>
                      </a:r>
                      <a:r>
                        <a:rPr lang="pl-PL" sz="1200" dirty="0" err="1"/>
                        <a:t>Herzegovina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Egypt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Bulgaria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Lithuania</a:t>
                      </a:r>
                      <a:r>
                        <a:rPr lang="pl-PL" sz="1200" dirty="0"/>
                        <a:t>, Poland, Romania, </a:t>
                      </a:r>
                      <a:r>
                        <a:rPr lang="pl-PL" sz="1200" dirty="0" err="1"/>
                        <a:t>Türkiye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Ukraine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4 000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321344"/>
                  </a:ext>
                </a:extLst>
              </a:tr>
              <a:tr h="593959">
                <a:tc>
                  <a:txBody>
                    <a:bodyPr/>
                    <a:lstStyle/>
                    <a:p>
                      <a:r>
                        <a:rPr lang="pl-PL" sz="1200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Andorra</a:t>
                      </a:r>
                      <a:r>
                        <a:rPr lang="pl-PL" sz="1200" dirty="0"/>
                        <a:t>, Austria, </a:t>
                      </a:r>
                      <a:r>
                        <a:rPr lang="pl-PL" sz="1200" dirty="0" err="1"/>
                        <a:t>Belgium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Croatia</a:t>
                      </a:r>
                      <a:r>
                        <a:rPr lang="pl-PL" sz="1200" dirty="0"/>
                        <a:t>, Czech Republic, </a:t>
                      </a:r>
                      <a:r>
                        <a:rPr lang="pl-PL" sz="1200" dirty="0" err="1"/>
                        <a:t>Cyprus</a:t>
                      </a:r>
                      <a:r>
                        <a:rPr lang="pl-PL" sz="1200" dirty="0"/>
                        <a:t>, France, Greece, Germany, Malta, </a:t>
                      </a:r>
                      <a:r>
                        <a:rPr lang="pl-PL" sz="1200" dirty="0" err="1"/>
                        <a:t>Netherlands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Spain</a:t>
                      </a:r>
                      <a:r>
                        <a:rPr lang="pl-PL" sz="1200" dirty="0"/>
                        <a:t>, Portugal, Serbia, </a:t>
                      </a:r>
                      <a:r>
                        <a:rPr lang="pl-PL" sz="1200" dirty="0" err="1"/>
                        <a:t>Slovakia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Slovenia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Hungary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Italy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6 000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996440"/>
                  </a:ext>
                </a:extLst>
              </a:tr>
              <a:tr h="415772">
                <a:tc>
                  <a:txBody>
                    <a:bodyPr/>
                    <a:lstStyle/>
                    <a:p>
                      <a:r>
                        <a:rPr lang="pl-PL" sz="1200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Denmark</a:t>
                      </a:r>
                      <a:r>
                        <a:rPr lang="pl-PL" sz="1200" dirty="0"/>
                        <a:t>, Estonia, </a:t>
                      </a:r>
                      <a:r>
                        <a:rPr lang="pl-PL" sz="1200" dirty="0" err="1"/>
                        <a:t>Finland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Iceland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Ireland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Switzerland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Faroe</a:t>
                      </a:r>
                      <a:r>
                        <a:rPr lang="pl-PL" sz="1200" dirty="0"/>
                        <a:t> </a:t>
                      </a:r>
                      <a:r>
                        <a:rPr lang="pl-PL" sz="1200" dirty="0" err="1"/>
                        <a:t>Islands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Sweden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969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043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905A70-099A-4C46-9DC4-CFD21E46D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085" y="1122363"/>
            <a:ext cx="10842171" cy="329919"/>
          </a:xfrm>
        </p:spPr>
        <p:txBody>
          <a:bodyPr>
            <a:normAutofit fontScale="90000"/>
          </a:bodyPr>
          <a:lstStyle/>
          <a:p>
            <a:pPr algn="l"/>
            <a:r>
              <a:rPr lang="pl-PL" sz="2400" b="1" dirty="0" err="1"/>
              <a:t>Mobility</a:t>
            </a:r>
            <a:r>
              <a:rPr lang="pl-PL" sz="2400" b="1" dirty="0"/>
              <a:t> to the IBCH PAS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E2F1068-6EC7-4146-96C8-2F625B959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10" y="1682651"/>
            <a:ext cx="5830422" cy="3232098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EAFD1B7A-30C5-4912-B591-623594874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5128" y="2082232"/>
            <a:ext cx="2449047" cy="2023043"/>
          </a:xfrm>
        </p:spPr>
        <p:txBody>
          <a:bodyPr>
            <a:normAutofit/>
          </a:bodyPr>
          <a:lstStyle/>
          <a:p>
            <a:pPr algn="l"/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20D22AF-A3CA-4CDD-874A-B2C08F1669F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357012" y="6177099"/>
            <a:ext cx="5760720" cy="53721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1DD84F-0405-41BF-A4FB-95B03FF91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28" y="469457"/>
            <a:ext cx="4123765" cy="413988"/>
          </a:xfrm>
          <a:prstGeom prst="rect">
            <a:avLst/>
          </a:prstGeom>
        </p:spPr>
      </p:pic>
      <p:graphicFrame>
        <p:nvGraphicFramePr>
          <p:cNvPr id="9" name="Tabela 6">
            <a:extLst>
              <a:ext uri="{FF2B5EF4-FFF2-40B4-BE49-F238E27FC236}">
                <a16:creationId xmlns:a16="http://schemas.microsoft.com/office/drawing/2014/main" id="{9D31365A-13D0-403E-8747-727AF2DE05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296915"/>
              </p:ext>
            </p:extLst>
          </p:nvPr>
        </p:nvGraphicFramePr>
        <p:xfrm>
          <a:off x="4638677" y="423033"/>
          <a:ext cx="718099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4705">
                  <a:extLst>
                    <a:ext uri="{9D8B030D-6E8A-4147-A177-3AD203B41FA5}">
                      <a16:colId xmlns:a16="http://schemas.microsoft.com/office/drawing/2014/main" val="856032487"/>
                    </a:ext>
                  </a:extLst>
                </a:gridCol>
                <a:gridCol w="1796285">
                  <a:extLst>
                    <a:ext uri="{9D8B030D-6E8A-4147-A177-3AD203B41FA5}">
                      <a16:colId xmlns:a16="http://schemas.microsoft.com/office/drawing/2014/main" val="3439777555"/>
                    </a:ext>
                  </a:extLst>
                </a:gridCol>
              </a:tblGrid>
              <a:tr h="476522">
                <a:tc>
                  <a:txBody>
                    <a:bodyPr/>
                    <a:lstStyle/>
                    <a:p>
                      <a:r>
                        <a:rPr lang="pl-PL" dirty="0"/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Travel </a:t>
                      </a:r>
                      <a:r>
                        <a:rPr lang="pl-PL" dirty="0" err="1"/>
                        <a:t>expenses</a:t>
                      </a:r>
                      <a:r>
                        <a:rPr lang="pl-PL" dirty="0"/>
                        <a:t> (PLN)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421853"/>
                  </a:ext>
                </a:extLst>
              </a:tr>
              <a:tr h="680746">
                <a:tc>
                  <a:txBody>
                    <a:bodyPr/>
                    <a:lstStyle/>
                    <a:p>
                      <a:r>
                        <a:rPr lang="pl-PL" sz="1400" dirty="0"/>
                        <a:t>2- Austria, </a:t>
                      </a:r>
                      <a:r>
                        <a:rPr lang="pl-PL" sz="1400" dirty="0" err="1"/>
                        <a:t>Croatia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Chech</a:t>
                      </a:r>
                      <a:r>
                        <a:rPr lang="pl-PL" sz="1400" dirty="0"/>
                        <a:t> Republic, </a:t>
                      </a:r>
                      <a:r>
                        <a:rPr lang="pl-PL" sz="1400" dirty="0" err="1"/>
                        <a:t>Denmark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Bosnia</a:t>
                      </a:r>
                      <a:r>
                        <a:rPr lang="pl-PL" sz="1400" dirty="0"/>
                        <a:t> and </a:t>
                      </a:r>
                      <a:r>
                        <a:rPr lang="pl-PL" sz="1400" dirty="0" err="1"/>
                        <a:t>Herzegovina</a:t>
                      </a:r>
                      <a:r>
                        <a:rPr lang="pl-PL" sz="1400" dirty="0"/>
                        <a:t>, Estonia, </a:t>
                      </a:r>
                      <a:r>
                        <a:rPr lang="pl-PL" sz="1400" dirty="0" err="1"/>
                        <a:t>Finland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Latvia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Moldova</a:t>
                      </a:r>
                      <a:r>
                        <a:rPr lang="pl-PL" sz="1400" dirty="0"/>
                        <a:t>, Germany, Romania, Serbia, </a:t>
                      </a:r>
                      <a:r>
                        <a:rPr lang="pl-PL" sz="1400" dirty="0" err="1"/>
                        <a:t>Slovakia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Slovenia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Sweden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Ukraine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Hungary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1500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360387"/>
                  </a:ext>
                </a:extLst>
              </a:tr>
              <a:tr h="884970">
                <a:tc>
                  <a:txBody>
                    <a:bodyPr/>
                    <a:lstStyle/>
                    <a:p>
                      <a:r>
                        <a:rPr lang="pl-PL" sz="1400" dirty="0"/>
                        <a:t>3- </a:t>
                      </a:r>
                      <a:r>
                        <a:rPr lang="pl-PL" sz="1400" dirty="0" err="1"/>
                        <a:t>Andorra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Belgium</a:t>
                      </a:r>
                      <a:r>
                        <a:rPr lang="pl-PL" sz="1400" dirty="0"/>
                        <a:t>, Albania, Montenegro, France, Greece, </a:t>
                      </a:r>
                      <a:r>
                        <a:rPr lang="pl-PL" sz="1400" dirty="0" err="1"/>
                        <a:t>Netherlands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Ireland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Kosovo</a:t>
                      </a:r>
                      <a:r>
                        <a:rPr lang="pl-PL" sz="1400" dirty="0"/>
                        <a:t>, Liechtenstein, </a:t>
                      </a:r>
                      <a:r>
                        <a:rPr lang="pl-PL" sz="1400" dirty="0" err="1"/>
                        <a:t>Luxembourg</a:t>
                      </a:r>
                      <a:r>
                        <a:rPr lang="pl-PL" sz="1400" dirty="0"/>
                        <a:t>, Macedonia, Malta, Monaco, </a:t>
                      </a:r>
                      <a:r>
                        <a:rPr lang="pl-PL" sz="1400" dirty="0" err="1"/>
                        <a:t>Norway</a:t>
                      </a:r>
                      <a:r>
                        <a:rPr lang="pl-PL" sz="1400" dirty="0"/>
                        <a:t>, San Marino, </a:t>
                      </a:r>
                      <a:r>
                        <a:rPr lang="pl-PL" sz="1400" dirty="0" err="1"/>
                        <a:t>Switzerland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Tunisia</a:t>
                      </a:r>
                      <a:r>
                        <a:rPr lang="pl-PL" sz="1400" dirty="0"/>
                        <a:t>, Turkey, United </a:t>
                      </a:r>
                      <a:r>
                        <a:rPr lang="pl-PL" sz="1400" dirty="0" err="1"/>
                        <a:t>Kingdom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Italy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Faroe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Islands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44004"/>
                  </a:ext>
                </a:extLst>
              </a:tr>
              <a:tr h="276080">
                <a:tc>
                  <a:txBody>
                    <a:bodyPr/>
                    <a:lstStyle/>
                    <a:p>
                      <a:r>
                        <a:rPr lang="pl-PL" sz="1400" dirty="0"/>
                        <a:t>4- </a:t>
                      </a:r>
                      <a:r>
                        <a:rPr lang="pl-PL" sz="1400" dirty="0" err="1"/>
                        <a:t>Egypt</a:t>
                      </a:r>
                      <a:r>
                        <a:rPr lang="pl-PL" sz="1400" dirty="0"/>
                        <a:t>, Georgia, </a:t>
                      </a:r>
                      <a:r>
                        <a:rPr lang="pl-PL" sz="1400" dirty="0" err="1"/>
                        <a:t>Spain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Iceland</a:t>
                      </a:r>
                      <a:r>
                        <a:rPr lang="pl-PL" sz="1400" dirty="0"/>
                        <a:t>, </a:t>
                      </a:r>
                      <a:r>
                        <a:rPr lang="pl-PL" sz="1400" dirty="0" err="1"/>
                        <a:t>Morocco</a:t>
                      </a:r>
                      <a:r>
                        <a:rPr lang="pl-PL" sz="1400" dirty="0"/>
                        <a:t>, Portugal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2500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380998"/>
                  </a:ext>
                </a:extLst>
              </a:tr>
            </a:tbl>
          </a:graphicData>
        </a:graphic>
      </p:graphicFrame>
      <p:graphicFrame>
        <p:nvGraphicFramePr>
          <p:cNvPr id="10" name="Tabela 5">
            <a:extLst>
              <a:ext uri="{FF2B5EF4-FFF2-40B4-BE49-F238E27FC236}">
                <a16:creationId xmlns:a16="http://schemas.microsoft.com/office/drawing/2014/main" id="{3F2DDE69-1DB5-4211-A91F-CB10B3A237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836580"/>
              </p:ext>
            </p:extLst>
          </p:nvPr>
        </p:nvGraphicFramePr>
        <p:xfrm>
          <a:off x="4598893" y="3429000"/>
          <a:ext cx="7472025" cy="1970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854">
                  <a:extLst>
                    <a:ext uri="{9D8B030D-6E8A-4147-A177-3AD203B41FA5}">
                      <a16:colId xmlns:a16="http://schemas.microsoft.com/office/drawing/2014/main" val="14642979"/>
                    </a:ext>
                  </a:extLst>
                </a:gridCol>
                <a:gridCol w="5391542">
                  <a:extLst>
                    <a:ext uri="{9D8B030D-6E8A-4147-A177-3AD203B41FA5}">
                      <a16:colId xmlns:a16="http://schemas.microsoft.com/office/drawing/2014/main" val="407435155"/>
                    </a:ext>
                  </a:extLst>
                </a:gridCol>
                <a:gridCol w="571904">
                  <a:extLst>
                    <a:ext uri="{9D8B030D-6E8A-4147-A177-3AD203B41FA5}">
                      <a16:colId xmlns:a16="http://schemas.microsoft.com/office/drawing/2014/main" val="3400595330"/>
                    </a:ext>
                  </a:extLst>
                </a:gridCol>
                <a:gridCol w="847725">
                  <a:extLst>
                    <a:ext uri="{9D8B030D-6E8A-4147-A177-3AD203B41FA5}">
                      <a16:colId xmlns:a16="http://schemas.microsoft.com/office/drawing/2014/main" val="1041077638"/>
                    </a:ext>
                  </a:extLst>
                </a:gridCol>
              </a:tblGrid>
              <a:tr h="415772">
                <a:tc>
                  <a:txBody>
                    <a:bodyPr/>
                    <a:lstStyle/>
                    <a:p>
                      <a:r>
                        <a:rPr lang="pl-PL" sz="1400" dirty="0" err="1"/>
                        <a:t>Group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 err="1"/>
                        <a:t>Countries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Daily</a:t>
                      </a:r>
                      <a:r>
                        <a:rPr lang="pl-PL" sz="1200" dirty="0"/>
                        <a:t> (PLN)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Monthly</a:t>
                      </a:r>
                      <a:r>
                        <a:rPr lang="pl-PL" sz="1200" dirty="0"/>
                        <a:t> (PLN)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686262"/>
                  </a:ext>
                </a:extLst>
              </a:tr>
              <a:tr h="415772">
                <a:tc>
                  <a:txBody>
                    <a:bodyPr/>
                    <a:lstStyle/>
                    <a:p>
                      <a:r>
                        <a:rPr lang="pl-PL" sz="1200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Bosnia</a:t>
                      </a:r>
                      <a:r>
                        <a:rPr lang="pl-PL" sz="1200" dirty="0"/>
                        <a:t> and </a:t>
                      </a:r>
                      <a:r>
                        <a:rPr lang="pl-PL" sz="1200" dirty="0" err="1"/>
                        <a:t>Herzegovina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Egypt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Bulgaria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Lithuania</a:t>
                      </a:r>
                      <a:r>
                        <a:rPr lang="pl-PL" sz="1200" dirty="0"/>
                        <a:t>, Poland, Romania, </a:t>
                      </a:r>
                      <a:r>
                        <a:rPr lang="pl-PL" sz="1200" dirty="0" err="1"/>
                        <a:t>Türkiye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Ukraine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4 000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321344"/>
                  </a:ext>
                </a:extLst>
              </a:tr>
              <a:tr h="593959">
                <a:tc>
                  <a:txBody>
                    <a:bodyPr/>
                    <a:lstStyle/>
                    <a:p>
                      <a:r>
                        <a:rPr lang="pl-PL" sz="1200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Andorra</a:t>
                      </a:r>
                      <a:r>
                        <a:rPr lang="pl-PL" sz="1200" dirty="0"/>
                        <a:t>, Austria, </a:t>
                      </a:r>
                      <a:r>
                        <a:rPr lang="pl-PL" sz="1200" dirty="0" err="1"/>
                        <a:t>Belgium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Croatia</a:t>
                      </a:r>
                      <a:r>
                        <a:rPr lang="pl-PL" sz="1200" dirty="0"/>
                        <a:t>, Czech Republic, </a:t>
                      </a:r>
                      <a:r>
                        <a:rPr lang="pl-PL" sz="1200" dirty="0" err="1"/>
                        <a:t>Cyprus</a:t>
                      </a:r>
                      <a:r>
                        <a:rPr lang="pl-PL" sz="1200" dirty="0"/>
                        <a:t>, France, Greece, Germany, Malta, </a:t>
                      </a:r>
                      <a:r>
                        <a:rPr lang="pl-PL" sz="1200" dirty="0" err="1"/>
                        <a:t>Netherlands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Spain</a:t>
                      </a:r>
                      <a:r>
                        <a:rPr lang="pl-PL" sz="1200" dirty="0"/>
                        <a:t>, Portugal, Serbia, </a:t>
                      </a:r>
                      <a:r>
                        <a:rPr lang="pl-PL" sz="1200" dirty="0" err="1"/>
                        <a:t>Slovakia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Slovenia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Hungary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Italy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6 000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996440"/>
                  </a:ext>
                </a:extLst>
              </a:tr>
              <a:tr h="415772">
                <a:tc>
                  <a:txBody>
                    <a:bodyPr/>
                    <a:lstStyle/>
                    <a:p>
                      <a:r>
                        <a:rPr lang="pl-PL" sz="1200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err="1"/>
                        <a:t>Denmark</a:t>
                      </a:r>
                      <a:r>
                        <a:rPr lang="pl-PL" sz="1200" dirty="0"/>
                        <a:t>, Estonia, </a:t>
                      </a:r>
                      <a:r>
                        <a:rPr lang="pl-PL" sz="1200" dirty="0" err="1"/>
                        <a:t>Finland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Iceland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Ireland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Switzerland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Faroe</a:t>
                      </a:r>
                      <a:r>
                        <a:rPr lang="pl-PL" sz="1200" dirty="0"/>
                        <a:t> </a:t>
                      </a:r>
                      <a:r>
                        <a:rPr lang="pl-PL" sz="1200" dirty="0" err="1"/>
                        <a:t>Islands</a:t>
                      </a:r>
                      <a:r>
                        <a:rPr lang="pl-PL" sz="1200" dirty="0"/>
                        <a:t>, </a:t>
                      </a:r>
                      <a:r>
                        <a:rPr lang="pl-PL" sz="1200" dirty="0" err="1"/>
                        <a:t>Sweden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1969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9999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1551</Words>
  <Application>Microsoft Office PowerPoint</Application>
  <PresentationFormat>Panoramiczny</PresentationFormat>
  <Paragraphs>181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Motyw pakietu Office</vt:lpstr>
      <vt:lpstr>Information meeting NAWA PROM 2025</vt:lpstr>
      <vt:lpstr>Basic information</vt:lpstr>
      <vt:lpstr>Short-term academic exchange (mobility)</vt:lpstr>
      <vt:lpstr>Participants</vt:lpstr>
      <vt:lpstr>Financing mobility from PROM</vt:lpstr>
      <vt:lpstr>Lump sum for travel expenses</vt:lpstr>
      <vt:lpstr>   Lump sum allowance for living and accommodation costs </vt:lpstr>
      <vt:lpstr>Mobility from the IBCH PAS</vt:lpstr>
      <vt:lpstr>Mobility to the IBCH PAS</vt:lpstr>
      <vt:lpstr>Examples - mobility from ICHB PAS</vt:lpstr>
      <vt:lpstr>Examples – mobility to the IBCH PAS</vt:lpstr>
      <vt:lpstr>Additional information</vt:lpstr>
      <vt:lpstr>Inconveniences</vt:lpstr>
      <vt:lpstr>Summary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Chojnacka</dc:creator>
  <cp:lastModifiedBy>Katarzyna Chojnacka</cp:lastModifiedBy>
  <cp:revision>23</cp:revision>
  <dcterms:created xsi:type="dcterms:W3CDTF">2025-10-10T09:53:36Z</dcterms:created>
  <dcterms:modified xsi:type="dcterms:W3CDTF">2025-10-15T07:22:04Z</dcterms:modified>
</cp:coreProperties>
</file>